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7" r:id="rId1"/>
  </p:sldMasterIdLst>
  <p:notesMasterIdLst>
    <p:notesMasterId r:id="rId50"/>
  </p:notesMasterIdLst>
  <p:handoutMasterIdLst>
    <p:handoutMasterId r:id="rId51"/>
  </p:handoutMasterIdLst>
  <p:sldIdLst>
    <p:sldId id="348" r:id="rId2"/>
    <p:sldId id="282" r:id="rId3"/>
    <p:sldId id="269" r:id="rId4"/>
    <p:sldId id="309" r:id="rId5"/>
    <p:sldId id="310" r:id="rId6"/>
    <p:sldId id="311" r:id="rId7"/>
    <p:sldId id="312" r:id="rId8"/>
    <p:sldId id="314" r:id="rId9"/>
    <p:sldId id="313" r:id="rId10"/>
    <p:sldId id="315" r:id="rId11"/>
    <p:sldId id="303" r:id="rId12"/>
    <p:sldId id="347" r:id="rId13"/>
    <p:sldId id="349" r:id="rId14"/>
    <p:sldId id="304" r:id="rId15"/>
    <p:sldId id="322" r:id="rId16"/>
    <p:sldId id="337" r:id="rId17"/>
    <p:sldId id="338" r:id="rId18"/>
    <p:sldId id="339" r:id="rId19"/>
    <p:sldId id="340" r:id="rId20"/>
    <p:sldId id="341" r:id="rId21"/>
    <p:sldId id="302" r:id="rId22"/>
    <p:sldId id="285" r:id="rId23"/>
    <p:sldId id="317" r:id="rId24"/>
    <p:sldId id="318" r:id="rId25"/>
    <p:sldId id="343" r:id="rId26"/>
    <p:sldId id="329" r:id="rId27"/>
    <p:sldId id="330" r:id="rId28"/>
    <p:sldId id="335" r:id="rId29"/>
    <p:sldId id="336" r:id="rId30"/>
    <p:sldId id="344" r:id="rId31"/>
    <p:sldId id="345" r:id="rId32"/>
    <p:sldId id="305" r:id="rId33"/>
    <p:sldId id="306" r:id="rId34"/>
    <p:sldId id="320" r:id="rId35"/>
    <p:sldId id="321" r:id="rId36"/>
    <p:sldId id="346" r:id="rId37"/>
    <p:sldId id="307" r:id="rId38"/>
    <p:sldId id="308" r:id="rId39"/>
    <p:sldId id="331" r:id="rId40"/>
    <p:sldId id="332" r:id="rId41"/>
    <p:sldId id="333" r:id="rId42"/>
    <p:sldId id="334" r:id="rId43"/>
    <p:sldId id="323" r:id="rId44"/>
    <p:sldId id="324" r:id="rId45"/>
    <p:sldId id="325" r:id="rId46"/>
    <p:sldId id="326" r:id="rId47"/>
    <p:sldId id="327" r:id="rId48"/>
    <p:sldId id="328" r:id="rId49"/>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ctions - this is a hidden slide" id="{BA49DFA0-2EBF-B947-8E4B-772FA6B604DE}">
          <p14:sldIdLst>
            <p14:sldId id="348"/>
          </p14:sldIdLst>
        </p14:section>
        <p14:section name="Cover pages" id="{8565D634-CBDC-AB40-A235-BE323D757FA5}">
          <p14:sldIdLst>
            <p14:sldId id="282"/>
            <p14:sldId id="269"/>
          </p14:sldIdLst>
        </p14:section>
        <p14:section name="ID" id="{EAF3AE5D-F2D1-204E-AEE2-B2970DDF20F9}">
          <p14:sldIdLst>
            <p14:sldId id="309"/>
            <p14:sldId id="310"/>
            <p14:sldId id="311"/>
            <p14:sldId id="312"/>
            <p14:sldId id="314"/>
            <p14:sldId id="313"/>
            <p14:sldId id="315"/>
          </p14:sldIdLst>
        </p14:section>
        <p14:section name="address + name change" id="{6A739112-2C03-624E-95D3-6C86BE3A26B4}">
          <p14:sldIdLst>
            <p14:sldId id="303"/>
            <p14:sldId id="347"/>
            <p14:sldId id="349"/>
            <p14:sldId id="304"/>
            <p14:sldId id="322"/>
            <p14:sldId id="337"/>
            <p14:sldId id="338"/>
            <p14:sldId id="339"/>
            <p14:sldId id="340"/>
            <p14:sldId id="341"/>
          </p14:sldIdLst>
        </p14:section>
        <p14:section name="pollbook" id="{9DAA46D0-0AE9-AC41-9760-97227D7DB180}">
          <p14:sldIdLst>
            <p14:sldId id="302"/>
            <p14:sldId id="285"/>
            <p14:sldId id="317"/>
            <p14:sldId id="318"/>
            <p14:sldId id="343"/>
            <p14:sldId id="329"/>
            <p14:sldId id="330"/>
            <p14:sldId id="335"/>
            <p14:sldId id="336"/>
            <p14:sldId id="344"/>
            <p14:sldId id="345"/>
          </p14:sldIdLst>
        </p14:section>
        <p14:section name="accessibility" id="{43907CF8-C6AC-C44A-8BC3-41B0D06AF788}">
          <p14:sldIdLst>
            <p14:sldId id="305"/>
            <p14:sldId id="306"/>
            <p14:sldId id="320"/>
            <p14:sldId id="321"/>
            <p14:sldId id="346"/>
          </p14:sldIdLst>
        </p14:section>
        <p14:section name="other" id="{5F94CD11-80ED-D04F-B19E-DE97FB35B3C2}">
          <p14:sldIdLst>
            <p14:sldId id="307"/>
            <p14:sldId id="308"/>
            <p14:sldId id="331"/>
            <p14:sldId id="332"/>
            <p14:sldId id="333"/>
            <p14:sldId id="334"/>
          </p14:sldIdLst>
        </p14:section>
        <p14:section name="extension of poll hours" id="{C27D37F1-7354-CB4E-938D-F1AC17ABE90B}">
          <p14:sldIdLst>
            <p14:sldId id="323"/>
            <p14:sldId id="324"/>
            <p14:sldId id="325"/>
          </p14:sldIdLst>
        </p14:section>
        <p14:section name="voting malfunctions" id="{412C26E6-8F29-A44F-BC73-642442C3B6E3}">
          <p14:sldIdLst>
            <p14:sldId id="326"/>
            <p14:sldId id="327"/>
            <p14:sldId id="328"/>
          </p14:sldIdLst>
        </p14:section>
      </p14:sectionLst>
    </p:ex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ggie Ollove" initials="MOU" lastIdx="1" clrIdx="0">
    <p:extLst/>
  </p:cmAuthor>
  <p:cmAuthor id="2" name="Maggie Ollove" initials="MOU [2]" lastIdx="1" clrIdx="1">
    <p:extLst/>
  </p:cmAuthor>
  <p:cmAuthor id="3" name="Maggie Ollove" initials="MOU [3]" lastIdx="1" clrIdx="2">
    <p:extLst/>
  </p:cmAuthor>
  <p:cmAuthor id="4" name="Maggie Ollove" initials="MOU [4]" lastIdx="1" clrIdx="3">
    <p:extLst/>
  </p:cmAuthor>
  <p:cmAuthor id="5" name="Samantha Buckley" initials="SB" lastIdx="1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602" autoAdjust="0"/>
    <p:restoredTop sz="93226" autoAdjust="0"/>
  </p:normalViewPr>
  <p:slideViewPr>
    <p:cSldViewPr snapToGrid="0" snapToObjects="1">
      <p:cViewPr varScale="1">
        <p:scale>
          <a:sx n="88" d="100"/>
          <a:sy n="88" d="100"/>
        </p:scale>
        <p:origin x="2796" y="84"/>
      </p:cViewPr>
      <p:guideLst>
        <p:guide orient="horz" pos="2880"/>
        <p:guide pos="2160"/>
      </p:guideLst>
    </p:cSldViewPr>
  </p:slideViewPr>
  <p:outlineViewPr>
    <p:cViewPr>
      <p:scale>
        <a:sx n="33" d="100"/>
        <a:sy n="33" d="100"/>
      </p:scale>
      <p:origin x="0" y="8448"/>
    </p:cViewPr>
  </p:outlineViewPr>
  <p:notesTextViewPr>
    <p:cViewPr>
      <p:scale>
        <a:sx n="1" d="1"/>
        <a:sy n="1" d="1"/>
      </p:scale>
      <p:origin x="0" y="0"/>
    </p:cViewPr>
  </p:notesTextViewPr>
  <p:sorterViewPr>
    <p:cViewPr>
      <p:scale>
        <a:sx n="95" d="100"/>
        <a:sy n="9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A956178-AD14-6F4D-A6BD-BA9B116376EF}" type="datetimeFigureOut">
              <a:rPr lang="en-US" smtClean="0"/>
              <a:t>9/20/2019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C56898-AED6-E94F-8DE9-93CC2F47DA2F}" type="slidenum">
              <a:rPr lang="en-US" smtClean="0"/>
              <a:t>‹#›</a:t>
            </a:fld>
            <a:endParaRPr lang="en-US"/>
          </a:p>
        </p:txBody>
      </p:sp>
    </p:spTree>
    <p:extLst>
      <p:ext uri="{BB962C8B-B14F-4D97-AF65-F5344CB8AC3E}">
        <p14:creationId xmlns:p14="http://schemas.microsoft.com/office/powerpoint/2010/main" val="5448730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544F1F-82B6-EC42-9564-57C2AB915FF3}" type="datetimeFigureOut">
              <a:rPr lang="en-US" smtClean="0"/>
              <a:t>9/20/2019</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ECBB45-A1A7-BA46-8BD6-B0CC8B21E01C}" type="slidenum">
              <a:rPr lang="en-US" smtClean="0"/>
              <a:t>‹#›</a:t>
            </a:fld>
            <a:endParaRPr lang="en-US"/>
          </a:p>
        </p:txBody>
      </p:sp>
    </p:spTree>
    <p:extLst>
      <p:ext uri="{BB962C8B-B14F-4D97-AF65-F5344CB8AC3E}">
        <p14:creationId xmlns:p14="http://schemas.microsoft.com/office/powerpoint/2010/main" val="100027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See VA code</a:t>
            </a:r>
            <a:r>
              <a:rPr lang="en-US" baseline="0" dirty="0" smtClean="0"/>
              <a:t> § 24.2-643</a:t>
            </a:r>
            <a:endParaRPr lang="en-US" dirty="0" smtClean="0"/>
          </a:p>
          <a:p>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4</a:t>
            </a:fld>
            <a:endParaRPr lang="en-US"/>
          </a:p>
        </p:txBody>
      </p:sp>
    </p:spTree>
    <p:extLst>
      <p:ext uri="{BB962C8B-B14F-4D97-AF65-F5344CB8AC3E}">
        <p14:creationId xmlns:p14="http://schemas.microsoft.com/office/powerpoint/2010/main" val="1235737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November</a:t>
            </a:r>
            <a:r>
              <a:rPr lang="en-US" baseline="0" dirty="0" smtClean="0"/>
              <a:t> 8, 2016</a:t>
            </a:r>
          </a:p>
          <a:p>
            <a:endParaRPr lang="en-US" baseline="0" dirty="0" smtClean="0"/>
          </a:p>
          <a:p>
            <a:r>
              <a:rPr lang="en-US" baseline="0" dirty="0" smtClean="0"/>
              <a:t>Ques: Why are we letting these people vote provisionally?  It has no harm but more along the line the person has asserted they no longer live in the area but they’re still going to vote there?  The person would should assert they still live within the district.  </a:t>
            </a:r>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18</a:t>
            </a:fld>
            <a:endParaRPr lang="en-US"/>
          </a:p>
        </p:txBody>
      </p:sp>
    </p:spTree>
    <p:extLst>
      <p:ext uri="{BB962C8B-B14F-4D97-AF65-F5344CB8AC3E}">
        <p14:creationId xmlns:p14="http://schemas.microsoft.com/office/powerpoint/2010/main" val="19065166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19</a:t>
            </a:fld>
            <a:endParaRPr lang="en-US"/>
          </a:p>
        </p:txBody>
      </p:sp>
    </p:spTree>
    <p:extLst>
      <p:ext uri="{BB962C8B-B14F-4D97-AF65-F5344CB8AC3E}">
        <p14:creationId xmlns:p14="http://schemas.microsoft.com/office/powerpoint/2010/main" val="10321665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20</a:t>
            </a:fld>
            <a:endParaRPr lang="en-US"/>
          </a:p>
        </p:txBody>
      </p:sp>
    </p:spTree>
    <p:extLst>
      <p:ext uri="{BB962C8B-B14F-4D97-AF65-F5344CB8AC3E}">
        <p14:creationId xmlns:p14="http://schemas.microsoft.com/office/powerpoint/2010/main" val="3670279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22</a:t>
            </a:fld>
            <a:endParaRPr lang="en-US"/>
          </a:p>
        </p:txBody>
      </p:sp>
    </p:spTree>
    <p:extLst>
      <p:ext uri="{BB962C8B-B14F-4D97-AF65-F5344CB8AC3E}">
        <p14:creationId xmlns:p14="http://schemas.microsoft.com/office/powerpoint/2010/main" val="5355509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25</a:t>
            </a:fld>
            <a:endParaRPr lang="en-US"/>
          </a:p>
        </p:txBody>
      </p:sp>
    </p:spTree>
    <p:extLst>
      <p:ext uri="{BB962C8B-B14F-4D97-AF65-F5344CB8AC3E}">
        <p14:creationId xmlns:p14="http://schemas.microsoft.com/office/powerpoint/2010/main" val="33989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26</a:t>
            </a:fld>
            <a:endParaRPr lang="en-US"/>
          </a:p>
        </p:txBody>
      </p:sp>
    </p:spTree>
    <p:extLst>
      <p:ext uri="{BB962C8B-B14F-4D97-AF65-F5344CB8AC3E}">
        <p14:creationId xmlns:p14="http://schemas.microsoft.com/office/powerpoint/2010/main" val="349851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28</a:t>
            </a:fld>
            <a:endParaRPr lang="en-US"/>
          </a:p>
        </p:txBody>
      </p:sp>
    </p:spTree>
    <p:extLst>
      <p:ext uri="{BB962C8B-B14F-4D97-AF65-F5344CB8AC3E}">
        <p14:creationId xmlns:p14="http://schemas.microsoft.com/office/powerpoint/2010/main" val="8744482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29</a:t>
            </a:fld>
            <a:endParaRPr lang="en-US"/>
          </a:p>
        </p:txBody>
      </p:sp>
    </p:spTree>
    <p:extLst>
      <p:ext uri="{BB962C8B-B14F-4D97-AF65-F5344CB8AC3E}">
        <p14:creationId xmlns:p14="http://schemas.microsoft.com/office/powerpoint/2010/main" val="11868242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30</a:t>
            </a:fld>
            <a:endParaRPr lang="en-US"/>
          </a:p>
        </p:txBody>
      </p:sp>
    </p:spTree>
    <p:extLst>
      <p:ext uri="{BB962C8B-B14F-4D97-AF65-F5344CB8AC3E}">
        <p14:creationId xmlns:p14="http://schemas.microsoft.com/office/powerpoint/2010/main" val="5791742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B8ECBB45-A1A7-BA46-8BD6-B0CC8B21E01C}" type="slidenum">
              <a:rPr lang="en-US" smtClean="0"/>
              <a:t>33</a:t>
            </a:fld>
            <a:endParaRPr lang="en-US"/>
          </a:p>
        </p:txBody>
      </p:sp>
    </p:spTree>
    <p:extLst>
      <p:ext uri="{BB962C8B-B14F-4D97-AF65-F5344CB8AC3E}">
        <p14:creationId xmlns:p14="http://schemas.microsoft.com/office/powerpoint/2010/main" val="1002506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6</a:t>
            </a:fld>
            <a:endParaRPr lang="en-US"/>
          </a:p>
        </p:txBody>
      </p:sp>
    </p:spTree>
    <p:extLst>
      <p:ext uri="{BB962C8B-B14F-4D97-AF65-F5344CB8AC3E}">
        <p14:creationId xmlns:p14="http://schemas.microsoft.com/office/powerpoint/2010/main" val="17770236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34</a:t>
            </a:fld>
            <a:endParaRPr lang="en-US"/>
          </a:p>
        </p:txBody>
      </p:sp>
    </p:spTree>
    <p:extLst>
      <p:ext uri="{BB962C8B-B14F-4D97-AF65-F5344CB8AC3E}">
        <p14:creationId xmlns:p14="http://schemas.microsoft.com/office/powerpoint/2010/main" val="10882673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35</a:t>
            </a:fld>
            <a:endParaRPr lang="en-US"/>
          </a:p>
        </p:txBody>
      </p:sp>
    </p:spTree>
    <p:extLst>
      <p:ext uri="{BB962C8B-B14F-4D97-AF65-F5344CB8AC3E}">
        <p14:creationId xmlns:p14="http://schemas.microsoft.com/office/powerpoint/2010/main" val="3913652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B8ECBB45-A1A7-BA46-8BD6-B0CC8B21E01C}" type="slidenum">
              <a:rPr lang="en-US" smtClean="0"/>
              <a:t>36</a:t>
            </a:fld>
            <a:endParaRPr lang="en-US"/>
          </a:p>
        </p:txBody>
      </p:sp>
    </p:spTree>
    <p:extLst>
      <p:ext uri="{BB962C8B-B14F-4D97-AF65-F5344CB8AC3E}">
        <p14:creationId xmlns:p14="http://schemas.microsoft.com/office/powerpoint/2010/main" val="20808128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B8ECBB45-A1A7-BA46-8BD6-B0CC8B21E01C}" type="slidenum">
              <a:rPr lang="en-US" smtClean="0"/>
              <a:t>41</a:t>
            </a:fld>
            <a:endParaRPr lang="en-US"/>
          </a:p>
        </p:txBody>
      </p:sp>
    </p:spTree>
    <p:extLst>
      <p:ext uri="{BB962C8B-B14F-4D97-AF65-F5344CB8AC3E}">
        <p14:creationId xmlns:p14="http://schemas.microsoft.com/office/powerpoint/2010/main" val="20853129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B8ECBB45-A1A7-BA46-8BD6-B0CC8B21E01C}" type="slidenum">
              <a:rPr lang="en-US" smtClean="0"/>
              <a:t>42</a:t>
            </a:fld>
            <a:endParaRPr lang="en-US"/>
          </a:p>
        </p:txBody>
      </p:sp>
    </p:spTree>
    <p:extLst>
      <p:ext uri="{BB962C8B-B14F-4D97-AF65-F5344CB8AC3E}">
        <p14:creationId xmlns:p14="http://schemas.microsoft.com/office/powerpoint/2010/main" val="1048748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B8ECBB45-A1A7-BA46-8BD6-B0CC8B21E01C}" type="slidenum">
              <a:rPr lang="en-US" smtClean="0"/>
              <a:t>44</a:t>
            </a:fld>
            <a:endParaRPr lang="en-US"/>
          </a:p>
        </p:txBody>
      </p:sp>
    </p:spTree>
    <p:extLst>
      <p:ext uri="{BB962C8B-B14F-4D97-AF65-F5344CB8AC3E}">
        <p14:creationId xmlns:p14="http://schemas.microsoft.com/office/powerpoint/2010/main" val="15235969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rgbClr val="FF0000"/>
              </a:solidFill>
            </a:endParaRPr>
          </a:p>
        </p:txBody>
      </p:sp>
      <p:sp>
        <p:nvSpPr>
          <p:cNvPr id="4" name="Slide Number Placeholder 3"/>
          <p:cNvSpPr>
            <a:spLocks noGrp="1"/>
          </p:cNvSpPr>
          <p:nvPr>
            <p:ph type="sldNum" sz="quarter" idx="10"/>
          </p:nvPr>
        </p:nvSpPr>
        <p:spPr/>
        <p:txBody>
          <a:bodyPr/>
          <a:lstStyle/>
          <a:p>
            <a:fld id="{B8ECBB45-A1A7-BA46-8BD6-B0CC8B21E01C}" type="slidenum">
              <a:rPr lang="en-US" smtClean="0"/>
              <a:t>45</a:t>
            </a:fld>
            <a:endParaRPr lang="en-US"/>
          </a:p>
        </p:txBody>
      </p:sp>
    </p:spTree>
    <p:extLst>
      <p:ext uri="{BB962C8B-B14F-4D97-AF65-F5344CB8AC3E}">
        <p14:creationId xmlns:p14="http://schemas.microsoft.com/office/powerpoint/2010/main" val="976738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(Va. Code §§ 8.01-385, 51.1-700)</a:t>
            </a:r>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7</a:t>
            </a:fld>
            <a:endParaRPr lang="en-US"/>
          </a:p>
        </p:txBody>
      </p:sp>
    </p:spTree>
    <p:extLst>
      <p:ext uri="{BB962C8B-B14F-4D97-AF65-F5344CB8AC3E}">
        <p14:creationId xmlns:p14="http://schemas.microsoft.com/office/powerpoint/2010/main" val="1191646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See VA code </a:t>
            </a:r>
            <a:r>
              <a:rPr lang="en-US" baseline="0" dirty="0" smtClean="0"/>
              <a:t>.643(B).</a:t>
            </a:r>
            <a:endParaRPr lang="en-US" dirty="0" smtClean="0"/>
          </a:p>
        </p:txBody>
      </p:sp>
      <p:sp>
        <p:nvSpPr>
          <p:cNvPr id="4" name="Slide Number Placeholder 3"/>
          <p:cNvSpPr>
            <a:spLocks noGrp="1"/>
          </p:cNvSpPr>
          <p:nvPr>
            <p:ph type="sldNum" sz="quarter" idx="10"/>
          </p:nvPr>
        </p:nvSpPr>
        <p:spPr/>
        <p:txBody>
          <a:bodyPr/>
          <a:lstStyle/>
          <a:p>
            <a:fld id="{B8ECBB45-A1A7-BA46-8BD6-B0CC8B21E01C}" type="slidenum">
              <a:rPr lang="en-US" smtClean="0"/>
              <a:t>8</a:t>
            </a:fld>
            <a:endParaRPr lang="en-US"/>
          </a:p>
        </p:txBody>
      </p:sp>
    </p:spTree>
    <p:extLst>
      <p:ext uri="{BB962C8B-B14F-4D97-AF65-F5344CB8AC3E}">
        <p14:creationId xmlns:p14="http://schemas.microsoft.com/office/powerpoint/2010/main" val="15816022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9</a:t>
            </a:fld>
            <a:endParaRPr lang="en-US"/>
          </a:p>
        </p:txBody>
      </p:sp>
    </p:spTree>
    <p:extLst>
      <p:ext uri="{BB962C8B-B14F-4D97-AF65-F5344CB8AC3E}">
        <p14:creationId xmlns:p14="http://schemas.microsoft.com/office/powerpoint/2010/main" val="1404286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14</a:t>
            </a:fld>
            <a:endParaRPr lang="en-US"/>
          </a:p>
        </p:txBody>
      </p:sp>
    </p:spTree>
    <p:extLst>
      <p:ext uri="{BB962C8B-B14F-4D97-AF65-F5344CB8AC3E}">
        <p14:creationId xmlns:p14="http://schemas.microsoft.com/office/powerpoint/2010/main" val="233253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B8ECBB45-A1A7-BA46-8BD6-B0CC8B21E01C}" type="slidenum">
              <a:rPr lang="en-US" smtClean="0"/>
              <a:t>15</a:t>
            </a:fld>
            <a:endParaRPr lang="en-US"/>
          </a:p>
        </p:txBody>
      </p:sp>
    </p:spTree>
    <p:extLst>
      <p:ext uri="{BB962C8B-B14F-4D97-AF65-F5344CB8AC3E}">
        <p14:creationId xmlns:p14="http://schemas.microsoft.com/office/powerpoint/2010/main" val="7707733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ECBB45-A1A7-BA46-8BD6-B0CC8B21E01C}" type="slidenum">
              <a:rPr lang="en-US" smtClean="0"/>
              <a:t>16</a:t>
            </a:fld>
            <a:endParaRPr lang="en-US"/>
          </a:p>
        </p:txBody>
      </p:sp>
    </p:spTree>
    <p:extLst>
      <p:ext uri="{BB962C8B-B14F-4D97-AF65-F5344CB8AC3E}">
        <p14:creationId xmlns:p14="http://schemas.microsoft.com/office/powerpoint/2010/main" val="140905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November 8, 2016</a:t>
            </a:r>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B8ECBB45-A1A7-BA46-8BD6-B0CC8B21E01C}" type="slidenum">
              <a:rPr lang="en-US" smtClean="0"/>
              <a:t>17</a:t>
            </a:fld>
            <a:endParaRPr lang="en-US"/>
          </a:p>
        </p:txBody>
      </p:sp>
    </p:spTree>
    <p:extLst>
      <p:ext uri="{BB962C8B-B14F-4D97-AF65-F5344CB8AC3E}">
        <p14:creationId xmlns:p14="http://schemas.microsoft.com/office/powerpoint/2010/main" val="1941058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ps and tricks - this is a hidden slide. ">
    <p:spTree>
      <p:nvGrpSpPr>
        <p:cNvPr id="1" name=""/>
        <p:cNvGrpSpPr/>
        <p:nvPr/>
      </p:nvGrpSpPr>
      <p:grpSpPr>
        <a:xfrm>
          <a:off x="0" y="0"/>
          <a:ext cx="0" cy="0"/>
          <a:chOff x="0" y="0"/>
          <a:chExt cx="0" cy="0"/>
        </a:xfrm>
      </p:grpSpPr>
      <p:sp>
        <p:nvSpPr>
          <p:cNvPr id="21" name="Rectangle 20"/>
          <p:cNvSpPr/>
          <p:nvPr userDrawn="1"/>
        </p:nvSpPr>
        <p:spPr>
          <a:xfrm>
            <a:off x="3522758" y="200071"/>
            <a:ext cx="2743099" cy="400110"/>
          </a:xfrm>
          <a:prstGeom prst="rect">
            <a:avLst/>
          </a:prstGeom>
        </p:spPr>
        <p:txBody>
          <a:bodyPr wrap="square">
            <a:spAutoFit/>
          </a:bodyPr>
          <a:lstStyle/>
          <a:p>
            <a:pPr marL="0" marR="0">
              <a:spcBef>
                <a:spcPts val="0"/>
              </a:spcBef>
              <a:spcAft>
                <a:spcPts val="0"/>
              </a:spcAft>
            </a:pPr>
            <a:r>
              <a:rPr lang="en-US" sz="2000" b="0" spc="150" baseline="0" dirty="0" smtClean="0">
                <a:solidFill>
                  <a:schemeClr val="tx1"/>
                </a:solidFill>
                <a:effectLst/>
                <a:latin typeface="Calibri" charset="0"/>
                <a:ea typeface="Calibri" charset="0"/>
                <a:cs typeface="Calibri" charset="0"/>
              </a:rPr>
              <a:t>VIRGINIA’S WHAT IFS</a:t>
            </a:r>
          </a:p>
        </p:txBody>
      </p:sp>
      <p:sp>
        <p:nvSpPr>
          <p:cNvPr id="24" name="Rectangle 23"/>
          <p:cNvSpPr/>
          <p:nvPr userDrawn="1"/>
        </p:nvSpPr>
        <p:spPr>
          <a:xfrm>
            <a:off x="1578552" y="694377"/>
            <a:ext cx="3511013" cy="707886"/>
          </a:xfrm>
          <a:prstGeom prst="rect">
            <a:avLst/>
          </a:prstGeom>
        </p:spPr>
        <p:txBody>
          <a:bodyPr wrap="square">
            <a:spAutoFit/>
          </a:bodyPr>
          <a:lstStyle/>
          <a:p>
            <a:pPr marL="0" marR="0">
              <a:spcBef>
                <a:spcPts val="0"/>
              </a:spcBef>
              <a:spcAft>
                <a:spcPts val="0"/>
              </a:spcAft>
            </a:pPr>
            <a:r>
              <a:rPr lang="en-US" sz="4000" b="1" spc="150" baseline="0" dirty="0" smtClean="0">
                <a:solidFill>
                  <a:schemeClr val="tx1"/>
                </a:solidFill>
                <a:effectLst/>
                <a:latin typeface="Calibri" charset="0"/>
                <a:ea typeface="Calibri" charset="0"/>
                <a:cs typeface="Calibri" charset="0"/>
              </a:rPr>
              <a:t>Tips and tricks</a:t>
            </a:r>
            <a:endParaRPr lang="en-US" sz="4000" b="1" spc="150" baseline="0" dirty="0">
              <a:solidFill>
                <a:schemeClr val="tx1"/>
              </a:solidFill>
              <a:effectLst/>
              <a:latin typeface="Calibri" charset="0"/>
              <a:ea typeface="Calibri" charset="0"/>
              <a:cs typeface="Calibri" charset="0"/>
            </a:endParaRPr>
          </a:p>
        </p:txBody>
      </p:sp>
      <p:cxnSp>
        <p:nvCxnSpPr>
          <p:cNvPr id="5" name="Straight Connector 4"/>
          <p:cNvCxnSpPr/>
          <p:nvPr userDrawn="1"/>
        </p:nvCxnSpPr>
        <p:spPr>
          <a:xfrm>
            <a:off x="402261" y="661736"/>
            <a:ext cx="5863596"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ollbook content pages">
    <p:spTree>
      <p:nvGrpSpPr>
        <p:cNvPr id="1" name=""/>
        <p:cNvGrpSpPr/>
        <p:nvPr/>
      </p:nvGrpSpPr>
      <p:grpSpPr>
        <a:xfrm>
          <a:off x="0" y="0"/>
          <a:ext cx="0" cy="0"/>
          <a:chOff x="0" y="0"/>
          <a:chExt cx="0" cy="0"/>
        </a:xfrm>
      </p:grpSpPr>
      <p:sp>
        <p:nvSpPr>
          <p:cNvPr id="20" name="Rectangle 19"/>
          <p:cNvSpPr/>
          <p:nvPr userDrawn="1"/>
        </p:nvSpPr>
        <p:spPr>
          <a:xfrm rot="5400000">
            <a:off x="6176749" y="2283941"/>
            <a:ext cx="914400" cy="46377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2118">
              <a:solidFill>
                <a:schemeClr val="tx1"/>
              </a:solidFill>
            </a:endParaRPr>
          </a:p>
        </p:txBody>
      </p:sp>
      <p:sp>
        <p:nvSpPr>
          <p:cNvPr id="14" name="Text Placeholder 2"/>
          <p:cNvSpPr>
            <a:spLocks noGrp="1"/>
          </p:cNvSpPr>
          <p:nvPr>
            <p:ph type="body" sz="quarter" idx="10"/>
          </p:nvPr>
        </p:nvSpPr>
        <p:spPr>
          <a:xfrm>
            <a:off x="402261" y="2973030"/>
            <a:ext cx="5999799" cy="5625362"/>
          </a:xfrm>
        </p:spPr>
        <p:txBody>
          <a:bodyPr>
            <a:noAutofit/>
          </a:bodyPr>
          <a:lstStyle>
            <a:lvl1pPr marL="342900" indent="-342900">
              <a:buFont typeface="+mj-lt"/>
              <a:buAutoNum type="arabicPeriod"/>
              <a:defRPr sz="1800">
                <a:latin typeface="Calibri" charset="0"/>
                <a:ea typeface="Calibri" charset="0"/>
                <a:cs typeface="Calibri" charset="0"/>
              </a:defRPr>
            </a:lvl1pPr>
            <a:lvl2pPr marL="685800" indent="-342900">
              <a:buFont typeface="+mj-lt"/>
              <a:buAutoNum type="arabicPeriod"/>
              <a:defRPr sz="1800">
                <a:latin typeface="Calibri" charset="0"/>
                <a:ea typeface="Calibri" charset="0"/>
                <a:cs typeface="Calibri" charset="0"/>
              </a:defRPr>
            </a:lvl2pPr>
            <a:lvl3pPr marL="1028700" indent="-342900">
              <a:buFont typeface="+mj-lt"/>
              <a:buAutoNum type="arabicPeriod"/>
              <a:defRPr sz="1800">
                <a:latin typeface="Calibri" charset="0"/>
                <a:ea typeface="Calibri" charset="0"/>
                <a:cs typeface="Calibri" charset="0"/>
              </a:defRPr>
            </a:lvl3pPr>
            <a:lvl4pPr marL="1371600" indent="-342900">
              <a:buFont typeface="+mj-lt"/>
              <a:buAutoNum type="arabicPeriod"/>
              <a:defRPr sz="1800">
                <a:latin typeface="Calibri" charset="0"/>
                <a:ea typeface="Calibri" charset="0"/>
                <a:cs typeface="Calibri" charset="0"/>
              </a:defRPr>
            </a:lvl4pPr>
            <a:lvl5pPr marL="1714500" indent="-342900">
              <a:buFont typeface="+mj-lt"/>
              <a:buAutoNum type="arabicPeriod"/>
              <a:defRPr sz="1800">
                <a:latin typeface="Calibri" charset="0"/>
                <a:ea typeface="Calibri" charset="0"/>
                <a:cs typeface="Calibri"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5" name="Straight Connector 14"/>
          <p:cNvCxnSpPr/>
          <p:nvPr userDrawn="1"/>
        </p:nvCxnSpPr>
        <p:spPr>
          <a:xfrm>
            <a:off x="402261" y="661736"/>
            <a:ext cx="5863596"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 Placeholder 3"/>
          <p:cNvSpPr>
            <a:spLocks noGrp="1"/>
          </p:cNvSpPr>
          <p:nvPr>
            <p:ph type="body" sz="quarter" idx="11"/>
          </p:nvPr>
        </p:nvSpPr>
        <p:spPr>
          <a:xfrm>
            <a:off x="1134318" y="1273966"/>
            <a:ext cx="5267741" cy="1524142"/>
          </a:xfrm>
        </p:spPr>
        <p:txBody>
          <a:bodyPr>
            <a:noAutofit/>
          </a:bodyPr>
          <a:lstStyle>
            <a:lvl1pPr marL="0" indent="0">
              <a:buNone/>
              <a:defRPr sz="2000" b="1">
                <a:solidFill>
                  <a:schemeClr val="tx1"/>
                </a:solidFill>
                <a:latin typeface="Calibri" charset="0"/>
                <a:ea typeface="Calibri" charset="0"/>
                <a:cs typeface="Calibri" charset="0"/>
              </a:defRPr>
            </a:lvl1pPr>
            <a:lvl2pPr marL="342900" indent="0">
              <a:buNone/>
              <a:defRPr sz="2000" b="1">
                <a:solidFill>
                  <a:schemeClr val="tx1"/>
                </a:solidFill>
                <a:latin typeface="Calibri" charset="0"/>
                <a:ea typeface="Calibri" charset="0"/>
                <a:cs typeface="Calibri" charset="0"/>
              </a:defRPr>
            </a:lvl2pPr>
            <a:lvl3pPr marL="685800" indent="0">
              <a:buNone/>
              <a:defRPr sz="2000" b="1">
                <a:solidFill>
                  <a:schemeClr val="tx1"/>
                </a:solidFill>
                <a:latin typeface="Calibri" charset="0"/>
                <a:ea typeface="Calibri" charset="0"/>
                <a:cs typeface="Calibri" charset="0"/>
              </a:defRPr>
            </a:lvl3pPr>
            <a:lvl4pPr marL="1028700" indent="0">
              <a:buNone/>
              <a:defRPr sz="2800" b="1">
                <a:solidFill>
                  <a:schemeClr val="accent1"/>
                </a:solidFill>
                <a:latin typeface="+mn-lt"/>
              </a:defRPr>
            </a:lvl4pPr>
            <a:lvl5pPr marL="1371600" indent="0">
              <a:buNone/>
              <a:defRPr sz="2800" b="1">
                <a:solidFill>
                  <a:schemeClr val="accent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7" name="Text Placeholder 2"/>
          <p:cNvSpPr>
            <a:spLocks noGrp="1"/>
          </p:cNvSpPr>
          <p:nvPr>
            <p:ph type="body" sz="quarter" idx="12" hasCustomPrompt="1"/>
          </p:nvPr>
        </p:nvSpPr>
        <p:spPr>
          <a:xfrm>
            <a:off x="401638" y="1156042"/>
            <a:ext cx="848428" cy="996950"/>
          </a:xfrm>
        </p:spPr>
        <p:txBody>
          <a:bodyPr>
            <a:noAutofit/>
          </a:bodyPr>
          <a:lstStyle>
            <a:lvl1pPr marL="0" indent="0">
              <a:buNone/>
              <a:defRPr sz="3600" b="1"/>
            </a:lvl1pPr>
            <a:lvl2pPr marL="342900" indent="0">
              <a:buNone/>
              <a:defRPr/>
            </a:lvl2pPr>
          </a:lstStyle>
          <a:p>
            <a:pPr lvl="0"/>
            <a:r>
              <a:rPr lang="en-US" dirty="0" smtClean="0"/>
              <a:t>8a</a:t>
            </a:r>
            <a:endParaRPr lang="en-US" dirty="0"/>
          </a:p>
        </p:txBody>
      </p:sp>
      <p:sp>
        <p:nvSpPr>
          <p:cNvPr id="8" name="Rectangle 7"/>
          <p:cNvSpPr/>
          <p:nvPr userDrawn="1"/>
        </p:nvSpPr>
        <p:spPr>
          <a:xfrm>
            <a:off x="4878222" y="200071"/>
            <a:ext cx="1987616" cy="400110"/>
          </a:xfrm>
          <a:prstGeom prst="rect">
            <a:avLst/>
          </a:prstGeom>
        </p:spPr>
        <p:txBody>
          <a:bodyPr wrap="square">
            <a:spAutoFit/>
          </a:bodyPr>
          <a:lstStyle/>
          <a:p>
            <a:pPr marL="0" marR="0">
              <a:spcBef>
                <a:spcPts val="0"/>
              </a:spcBef>
              <a:spcAft>
                <a:spcPts val="0"/>
              </a:spcAft>
            </a:pPr>
            <a:r>
              <a:rPr lang="en-US" sz="2000" b="0" spc="150" baseline="0" smtClean="0">
                <a:solidFill>
                  <a:schemeClr val="tx1"/>
                </a:solidFill>
                <a:effectLst/>
                <a:latin typeface="Calibri" charset="0"/>
                <a:ea typeface="Calibri" charset="0"/>
                <a:cs typeface="Calibri" charset="0"/>
              </a:rPr>
              <a:t>POLLBOOK</a:t>
            </a:r>
            <a:endParaRPr lang="en-US" sz="2000" b="0" spc="150" baseline="0" dirty="0" smtClean="0">
              <a:solidFill>
                <a:schemeClr val="tx1"/>
              </a:solidFill>
              <a:effectLst/>
              <a:latin typeface="Calibri" charset="0"/>
              <a:ea typeface="Calibri" charset="0"/>
              <a:cs typeface="Calibri" charset="0"/>
            </a:endParaRPr>
          </a:p>
        </p:txBody>
      </p:sp>
    </p:spTree>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ccessibility cover">
    <p:spTree>
      <p:nvGrpSpPr>
        <p:cNvPr id="1" name=""/>
        <p:cNvGrpSpPr/>
        <p:nvPr/>
      </p:nvGrpSpPr>
      <p:grpSpPr>
        <a:xfrm>
          <a:off x="0" y="0"/>
          <a:ext cx="0" cy="0"/>
          <a:chOff x="0" y="0"/>
          <a:chExt cx="0" cy="0"/>
        </a:xfrm>
      </p:grpSpPr>
      <p:sp>
        <p:nvSpPr>
          <p:cNvPr id="6" name="Rectangle 5"/>
          <p:cNvSpPr/>
          <p:nvPr userDrawn="1"/>
        </p:nvSpPr>
        <p:spPr>
          <a:xfrm>
            <a:off x="827904" y="1751305"/>
            <a:ext cx="5389707" cy="707886"/>
          </a:xfrm>
          <a:prstGeom prst="rect">
            <a:avLst/>
          </a:prstGeom>
        </p:spPr>
        <p:txBody>
          <a:bodyPr wrap="square">
            <a:spAutoFit/>
          </a:bodyPr>
          <a:lstStyle/>
          <a:p>
            <a:pPr marL="0" marR="0">
              <a:spcBef>
                <a:spcPts val="0"/>
              </a:spcBef>
              <a:spcAft>
                <a:spcPts val="0"/>
              </a:spcAft>
            </a:pPr>
            <a:r>
              <a:rPr lang="en-US" sz="4000" b="1" spc="150" baseline="0" dirty="0" smtClean="0">
                <a:solidFill>
                  <a:schemeClr val="tx1"/>
                </a:solidFill>
                <a:effectLst/>
                <a:latin typeface="Calibri" charset="0"/>
                <a:ea typeface="Calibri" charset="0"/>
                <a:cs typeface="Calibri" charset="0"/>
              </a:rPr>
              <a:t>Accessibility</a:t>
            </a:r>
            <a:endParaRPr lang="en-US" sz="4000" b="1" spc="150" baseline="0" dirty="0">
              <a:solidFill>
                <a:schemeClr val="tx1"/>
              </a:solidFill>
              <a:effectLst/>
              <a:latin typeface="Calibri" charset="0"/>
              <a:ea typeface="Calibri" charset="0"/>
              <a:cs typeface="Calibri" charset="0"/>
            </a:endParaRPr>
          </a:p>
        </p:txBody>
      </p:sp>
      <p:sp>
        <p:nvSpPr>
          <p:cNvPr id="7" name="TextBox 6"/>
          <p:cNvSpPr txBox="1"/>
          <p:nvPr userDrawn="1"/>
        </p:nvSpPr>
        <p:spPr>
          <a:xfrm>
            <a:off x="827904" y="2800510"/>
            <a:ext cx="5389707" cy="2046714"/>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1000"/>
              </a:spcBef>
              <a:spcAft>
                <a:spcPts val="0"/>
              </a:spcAft>
              <a:buClrTx/>
              <a:buSzTx/>
              <a:buFont typeface="Arial" charset="0"/>
              <a:buNone/>
              <a:tabLst/>
              <a:defRPr/>
            </a:pPr>
            <a:r>
              <a:rPr lang="en-US" sz="2000" baseline="0" dirty="0" smtClean="0"/>
              <a:t>15a. Voter asks for help voting.</a:t>
            </a:r>
            <a:endParaRPr lang="en-US" sz="2000" kern="1200" baseline="0" dirty="0" smtClean="0">
              <a:solidFill>
                <a:schemeClr val="tx1"/>
              </a:solidFill>
              <a:latin typeface="+mn-lt"/>
              <a:ea typeface="+mn-ea"/>
              <a:cs typeface="+mn-cs"/>
            </a:endParaRPr>
          </a:p>
          <a:p>
            <a:pPr marL="742950" marR="0" lvl="0" indent="-742950" algn="l" defTabSz="914400" rtl="0" eaLnBrk="1" fontAlgn="auto" latinLnBrk="0" hangingPunct="1">
              <a:lnSpc>
                <a:spcPct val="100000"/>
              </a:lnSpc>
              <a:spcBef>
                <a:spcPts val="1000"/>
              </a:spcBef>
              <a:spcAft>
                <a:spcPts val="0"/>
              </a:spcAft>
              <a:buClrTx/>
              <a:buSzTx/>
              <a:buFont typeface="Arial" charset="0"/>
              <a:buNone/>
              <a:tabLst/>
              <a:defRPr/>
            </a:pPr>
            <a:r>
              <a:rPr lang="en-US" sz="2000" kern="1200" baseline="0" dirty="0" smtClean="0">
                <a:solidFill>
                  <a:schemeClr val="tx1"/>
                </a:solidFill>
                <a:latin typeface="+mn-lt"/>
                <a:ea typeface="+mn-ea"/>
                <a:cs typeface="+mn-cs"/>
              </a:rPr>
              <a:t>15b. </a:t>
            </a:r>
            <a:r>
              <a:rPr lang="en-US" sz="2000" baseline="0" dirty="0" smtClean="0"/>
              <a:t>The voter asks you to translate the ballot. </a:t>
            </a:r>
            <a:endParaRPr lang="en-US" sz="2000" kern="1200" baseline="0" dirty="0" smtClean="0">
              <a:solidFill>
                <a:schemeClr val="tx1"/>
              </a:solidFill>
              <a:latin typeface="+mn-lt"/>
              <a:ea typeface="+mn-ea"/>
              <a:cs typeface="+mn-cs"/>
            </a:endParaRPr>
          </a:p>
          <a:p>
            <a:pPr marL="457200" marR="0" lvl="0" indent="-457200" algn="l" defTabSz="914400" rtl="0" eaLnBrk="1" fontAlgn="auto" latinLnBrk="0" hangingPunct="1">
              <a:lnSpc>
                <a:spcPct val="100000"/>
              </a:lnSpc>
              <a:spcBef>
                <a:spcPts val="1000"/>
              </a:spcBef>
              <a:spcAft>
                <a:spcPts val="0"/>
              </a:spcAft>
              <a:buClrTx/>
              <a:buSzTx/>
              <a:buFont typeface="Arial" charset="0"/>
              <a:buNone/>
              <a:tabLst/>
              <a:defRPr/>
            </a:pPr>
            <a:r>
              <a:rPr lang="en-US" sz="2000" kern="1200" baseline="0" dirty="0" smtClean="0">
                <a:solidFill>
                  <a:schemeClr val="tx1"/>
                </a:solidFill>
                <a:latin typeface="+mn-lt"/>
                <a:ea typeface="+mn-ea"/>
                <a:cs typeface="+mn-cs"/>
              </a:rPr>
              <a:t>16. </a:t>
            </a:r>
            <a:r>
              <a:rPr lang="en-US" sz="2000" baseline="0" dirty="0" smtClean="0"/>
              <a:t>Voter is blind or low vision. </a:t>
            </a:r>
            <a:endParaRPr lang="en-US" sz="2000" kern="1200" baseline="0" dirty="0" smtClean="0">
              <a:solidFill>
                <a:schemeClr val="tx1"/>
              </a:solidFill>
              <a:latin typeface="+mn-lt"/>
              <a:ea typeface="+mn-ea"/>
              <a:cs typeface="+mn-cs"/>
            </a:endParaRPr>
          </a:p>
          <a:p>
            <a:pPr marL="515938" marR="0" lvl="0" indent="-515938" algn="l" defTabSz="914400" rtl="0" eaLnBrk="1" fontAlgn="auto" latinLnBrk="0" hangingPunct="1">
              <a:lnSpc>
                <a:spcPct val="100000"/>
              </a:lnSpc>
              <a:spcBef>
                <a:spcPts val="1000"/>
              </a:spcBef>
              <a:spcAft>
                <a:spcPts val="0"/>
              </a:spcAft>
              <a:buClrTx/>
              <a:buSzTx/>
              <a:buFont typeface="Arial" charset="0"/>
              <a:buNone/>
              <a:tabLst/>
              <a:defRPr/>
            </a:pPr>
            <a:r>
              <a:rPr lang="en-US" sz="2000" kern="1200" baseline="0" dirty="0" smtClean="0">
                <a:solidFill>
                  <a:schemeClr val="tx1"/>
                </a:solidFill>
                <a:latin typeface="+mn-lt"/>
                <a:ea typeface="+mn-ea"/>
                <a:cs typeface="+mn-cs"/>
              </a:rPr>
              <a:t>17. </a:t>
            </a:r>
            <a:r>
              <a:rPr lang="en-US" sz="2000" baseline="0" dirty="0" smtClean="0"/>
              <a:t>Voter asks to vote outside of the polling place. </a:t>
            </a:r>
          </a:p>
          <a:p>
            <a:pPr marL="457200" marR="0" lvl="0" indent="-457200" algn="l" defTabSz="914400" rtl="0" eaLnBrk="1" fontAlgn="auto" latinLnBrk="0" hangingPunct="1">
              <a:lnSpc>
                <a:spcPct val="100000"/>
              </a:lnSpc>
              <a:spcBef>
                <a:spcPts val="0"/>
              </a:spcBef>
              <a:spcAft>
                <a:spcPts val="0"/>
              </a:spcAft>
              <a:buClrTx/>
              <a:buSzTx/>
              <a:buFont typeface="Arial" charset="0"/>
              <a:buNone/>
              <a:tabLst/>
              <a:defRPr/>
            </a:pPr>
            <a:r>
              <a:rPr lang="en-US" sz="2200" baseline="0" dirty="0" smtClean="0"/>
              <a:t> </a:t>
            </a:r>
            <a:endParaRPr lang="en-US" sz="2200" baseline="0" dirty="0" smtClean="0">
              <a:solidFill>
                <a:schemeClr val="tx1"/>
              </a:solidFill>
            </a:endParaRPr>
          </a:p>
        </p:txBody>
      </p:sp>
      <p:sp>
        <p:nvSpPr>
          <p:cNvPr id="10" name="Rectangle 9"/>
          <p:cNvSpPr/>
          <p:nvPr userDrawn="1"/>
        </p:nvSpPr>
        <p:spPr>
          <a:xfrm rot="5400000">
            <a:off x="6176749" y="3313257"/>
            <a:ext cx="914400" cy="463777"/>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cxnSp>
        <p:nvCxnSpPr>
          <p:cNvPr id="9" name="Straight Connector 8"/>
          <p:cNvCxnSpPr/>
          <p:nvPr userDrawn="1"/>
        </p:nvCxnSpPr>
        <p:spPr>
          <a:xfrm>
            <a:off x="974458" y="1547348"/>
            <a:ext cx="5387747"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6741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ccessibility content">
    <p:spTree>
      <p:nvGrpSpPr>
        <p:cNvPr id="1" name=""/>
        <p:cNvGrpSpPr/>
        <p:nvPr/>
      </p:nvGrpSpPr>
      <p:grpSpPr>
        <a:xfrm>
          <a:off x="0" y="0"/>
          <a:ext cx="0" cy="0"/>
          <a:chOff x="0" y="0"/>
          <a:chExt cx="0" cy="0"/>
        </a:xfrm>
      </p:grpSpPr>
      <p:sp>
        <p:nvSpPr>
          <p:cNvPr id="11" name="Rectangle 10"/>
          <p:cNvSpPr/>
          <p:nvPr userDrawn="1"/>
        </p:nvSpPr>
        <p:spPr>
          <a:xfrm rot="5400000">
            <a:off x="6176749" y="3313257"/>
            <a:ext cx="914400" cy="463777"/>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sp>
        <p:nvSpPr>
          <p:cNvPr id="16" name="Text Placeholder 2"/>
          <p:cNvSpPr>
            <a:spLocks noGrp="1"/>
          </p:cNvSpPr>
          <p:nvPr>
            <p:ph type="body" sz="quarter" idx="10"/>
          </p:nvPr>
        </p:nvSpPr>
        <p:spPr>
          <a:xfrm>
            <a:off x="402261" y="2939647"/>
            <a:ext cx="5999799" cy="5764342"/>
          </a:xfrm>
        </p:spPr>
        <p:txBody>
          <a:bodyPr>
            <a:noAutofit/>
          </a:bodyPr>
          <a:lstStyle>
            <a:lvl1pPr marL="342900" indent="-342900">
              <a:buFont typeface="+mj-lt"/>
              <a:buAutoNum type="arabicPeriod"/>
              <a:defRPr sz="1800">
                <a:latin typeface="Calibri" charset="0"/>
                <a:ea typeface="Calibri" charset="0"/>
                <a:cs typeface="Calibri" charset="0"/>
              </a:defRPr>
            </a:lvl1pPr>
            <a:lvl2pPr marL="685800" indent="-342900">
              <a:buFont typeface="+mj-lt"/>
              <a:buAutoNum type="arabicPeriod"/>
              <a:defRPr sz="1800">
                <a:latin typeface="Calibri" charset="0"/>
                <a:ea typeface="Calibri" charset="0"/>
                <a:cs typeface="Calibri" charset="0"/>
              </a:defRPr>
            </a:lvl2pPr>
            <a:lvl3pPr marL="1028700" indent="-342900">
              <a:buFont typeface="+mj-lt"/>
              <a:buAutoNum type="arabicPeriod"/>
              <a:defRPr sz="1800">
                <a:latin typeface="Calibri" charset="0"/>
                <a:ea typeface="Calibri" charset="0"/>
                <a:cs typeface="Calibri" charset="0"/>
              </a:defRPr>
            </a:lvl3pPr>
            <a:lvl4pPr marL="1371600" indent="-342900">
              <a:buFont typeface="+mj-lt"/>
              <a:buAutoNum type="arabicPeriod"/>
              <a:defRPr sz="1800">
                <a:latin typeface="Calibri" charset="0"/>
                <a:ea typeface="Calibri" charset="0"/>
                <a:cs typeface="Calibri" charset="0"/>
              </a:defRPr>
            </a:lvl4pPr>
            <a:lvl5pPr marL="1714500" indent="-342900">
              <a:buFont typeface="+mj-lt"/>
              <a:buAutoNum type="arabicPeriod"/>
              <a:defRPr sz="1800">
                <a:latin typeface="Calibri" charset="0"/>
                <a:ea typeface="Calibri" charset="0"/>
                <a:cs typeface="Calibri"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2" name="Straight Connector 11"/>
          <p:cNvCxnSpPr/>
          <p:nvPr userDrawn="1"/>
        </p:nvCxnSpPr>
        <p:spPr>
          <a:xfrm>
            <a:off x="402261" y="661736"/>
            <a:ext cx="5863596"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userDrawn="1"/>
        </p:nvSpPr>
        <p:spPr>
          <a:xfrm>
            <a:off x="402261" y="771321"/>
            <a:ext cx="847805" cy="769441"/>
          </a:xfrm>
          <a:prstGeom prst="rect">
            <a:avLst/>
          </a:prstGeom>
          <a:noFill/>
        </p:spPr>
        <p:txBody>
          <a:bodyPr wrap="square" rtlCol="0">
            <a:spAutoFit/>
          </a:bodyPr>
          <a:lstStyle/>
          <a:p>
            <a:endParaRPr lang="en-US" sz="4400" b="1" dirty="0"/>
          </a:p>
        </p:txBody>
      </p:sp>
      <p:sp>
        <p:nvSpPr>
          <p:cNvPr id="15" name="Text Placeholder 3"/>
          <p:cNvSpPr>
            <a:spLocks noGrp="1"/>
          </p:cNvSpPr>
          <p:nvPr>
            <p:ph type="body" sz="quarter" idx="11"/>
          </p:nvPr>
        </p:nvSpPr>
        <p:spPr>
          <a:xfrm>
            <a:off x="1134318" y="1273966"/>
            <a:ext cx="5267741" cy="1524142"/>
          </a:xfrm>
        </p:spPr>
        <p:txBody>
          <a:bodyPr>
            <a:noAutofit/>
          </a:bodyPr>
          <a:lstStyle>
            <a:lvl1pPr marL="0" indent="0">
              <a:buNone/>
              <a:defRPr sz="2000" b="1">
                <a:solidFill>
                  <a:schemeClr val="tx1"/>
                </a:solidFill>
                <a:latin typeface="Calibri" charset="0"/>
                <a:ea typeface="Calibri" charset="0"/>
                <a:cs typeface="Calibri" charset="0"/>
              </a:defRPr>
            </a:lvl1pPr>
            <a:lvl2pPr marL="342900" indent="0">
              <a:buNone/>
              <a:defRPr sz="2000" b="1">
                <a:solidFill>
                  <a:schemeClr val="tx1"/>
                </a:solidFill>
                <a:latin typeface="Calibri" charset="0"/>
                <a:ea typeface="Calibri" charset="0"/>
                <a:cs typeface="Calibri" charset="0"/>
              </a:defRPr>
            </a:lvl2pPr>
            <a:lvl3pPr marL="685800" indent="0">
              <a:buNone/>
              <a:defRPr sz="2000" b="1">
                <a:solidFill>
                  <a:schemeClr val="tx1"/>
                </a:solidFill>
                <a:latin typeface="Calibri" charset="0"/>
                <a:ea typeface="Calibri" charset="0"/>
                <a:cs typeface="Calibri" charset="0"/>
              </a:defRPr>
            </a:lvl3pPr>
            <a:lvl4pPr marL="1028700" indent="0">
              <a:buNone/>
              <a:defRPr sz="2800" b="1">
                <a:solidFill>
                  <a:schemeClr val="accent1"/>
                </a:solidFill>
                <a:latin typeface="+mn-lt"/>
              </a:defRPr>
            </a:lvl4pPr>
            <a:lvl5pPr marL="1371600" indent="0">
              <a:buNone/>
              <a:defRPr sz="2800" b="1">
                <a:solidFill>
                  <a:schemeClr val="accent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7" name="Text Placeholder 2"/>
          <p:cNvSpPr>
            <a:spLocks noGrp="1"/>
          </p:cNvSpPr>
          <p:nvPr>
            <p:ph type="body" sz="quarter" idx="12" hasCustomPrompt="1"/>
          </p:nvPr>
        </p:nvSpPr>
        <p:spPr>
          <a:xfrm>
            <a:off x="401638" y="1156042"/>
            <a:ext cx="848428" cy="996950"/>
          </a:xfrm>
        </p:spPr>
        <p:txBody>
          <a:bodyPr>
            <a:noAutofit/>
          </a:bodyPr>
          <a:lstStyle>
            <a:lvl1pPr marL="0" indent="0">
              <a:buNone/>
              <a:defRPr sz="3600" b="1"/>
            </a:lvl1pPr>
            <a:lvl2pPr marL="342900" indent="0">
              <a:buNone/>
              <a:defRPr/>
            </a:lvl2pPr>
          </a:lstStyle>
          <a:p>
            <a:pPr lvl="0"/>
            <a:r>
              <a:rPr lang="en-US" dirty="0" smtClean="0"/>
              <a:t>8a</a:t>
            </a:r>
            <a:endParaRPr lang="en-US" dirty="0"/>
          </a:p>
        </p:txBody>
      </p:sp>
      <p:sp>
        <p:nvSpPr>
          <p:cNvPr id="9" name="Rectangle 8"/>
          <p:cNvSpPr/>
          <p:nvPr userDrawn="1"/>
        </p:nvSpPr>
        <p:spPr>
          <a:xfrm>
            <a:off x="4484683" y="200071"/>
            <a:ext cx="2714770" cy="400110"/>
          </a:xfrm>
          <a:prstGeom prst="rect">
            <a:avLst/>
          </a:prstGeom>
        </p:spPr>
        <p:txBody>
          <a:bodyPr wrap="square">
            <a:spAutoFit/>
          </a:bodyPr>
          <a:lstStyle/>
          <a:p>
            <a:pPr marL="0" marR="0">
              <a:spcBef>
                <a:spcPts val="0"/>
              </a:spcBef>
              <a:spcAft>
                <a:spcPts val="0"/>
              </a:spcAft>
            </a:pPr>
            <a:r>
              <a:rPr lang="en-US" sz="2000" b="0" spc="150" baseline="0" smtClean="0">
                <a:solidFill>
                  <a:schemeClr val="tx1"/>
                </a:solidFill>
                <a:effectLst/>
                <a:latin typeface="Calibri" charset="0"/>
                <a:ea typeface="Calibri" charset="0"/>
                <a:cs typeface="Calibri" charset="0"/>
              </a:rPr>
              <a:t>ACCESSIBILITY</a:t>
            </a:r>
            <a:endParaRPr lang="en-US" sz="2000" b="0" spc="150" baseline="0" dirty="0" smtClean="0">
              <a:solidFill>
                <a:schemeClr val="tx1"/>
              </a:solidFill>
              <a:effectLst/>
              <a:latin typeface="Calibri" charset="0"/>
              <a:ea typeface="Calibri" charset="0"/>
              <a:cs typeface="Calibri" charset="0"/>
            </a:endParaRPr>
          </a:p>
        </p:txBody>
      </p:sp>
    </p:spTree>
    <p:extLst>
      <p:ext uri="{BB962C8B-B14F-4D97-AF65-F5344CB8AC3E}">
        <p14:creationId xmlns:p14="http://schemas.microsoft.com/office/powerpoint/2010/main" val="16072042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ther cover">
    <p:spTree>
      <p:nvGrpSpPr>
        <p:cNvPr id="1" name=""/>
        <p:cNvGrpSpPr/>
        <p:nvPr/>
      </p:nvGrpSpPr>
      <p:grpSpPr>
        <a:xfrm>
          <a:off x="0" y="0"/>
          <a:ext cx="0" cy="0"/>
          <a:chOff x="0" y="0"/>
          <a:chExt cx="0" cy="0"/>
        </a:xfrm>
      </p:grpSpPr>
      <p:sp>
        <p:nvSpPr>
          <p:cNvPr id="6" name="Rectangle 5"/>
          <p:cNvSpPr/>
          <p:nvPr userDrawn="1"/>
        </p:nvSpPr>
        <p:spPr>
          <a:xfrm>
            <a:off x="827905" y="1714837"/>
            <a:ext cx="5389707" cy="707886"/>
          </a:xfrm>
          <a:prstGeom prst="rect">
            <a:avLst/>
          </a:prstGeom>
        </p:spPr>
        <p:txBody>
          <a:bodyPr wrap="square">
            <a:spAutoFit/>
          </a:bodyPr>
          <a:lstStyle/>
          <a:p>
            <a:pPr marL="0" marR="0">
              <a:spcBef>
                <a:spcPts val="0"/>
              </a:spcBef>
              <a:spcAft>
                <a:spcPts val="0"/>
              </a:spcAft>
            </a:pPr>
            <a:r>
              <a:rPr lang="en-US" sz="4000" b="1" spc="150" baseline="0" dirty="0" smtClean="0">
                <a:solidFill>
                  <a:schemeClr val="tx1"/>
                </a:solidFill>
                <a:effectLst/>
                <a:latin typeface="Calibri" charset="0"/>
                <a:ea typeface="Calibri" charset="0"/>
                <a:cs typeface="Calibri" charset="0"/>
              </a:rPr>
              <a:t>Other</a:t>
            </a:r>
            <a:endParaRPr lang="en-US" sz="4000" b="1" spc="150" baseline="0" dirty="0">
              <a:solidFill>
                <a:schemeClr val="tx1"/>
              </a:solidFill>
              <a:effectLst/>
              <a:latin typeface="Calibri" charset="0"/>
              <a:ea typeface="Calibri" charset="0"/>
              <a:cs typeface="Calibri" charset="0"/>
            </a:endParaRPr>
          </a:p>
        </p:txBody>
      </p:sp>
      <p:sp>
        <p:nvSpPr>
          <p:cNvPr id="7" name="TextBox 6"/>
          <p:cNvSpPr txBox="1"/>
          <p:nvPr userDrawn="1"/>
        </p:nvSpPr>
        <p:spPr>
          <a:xfrm>
            <a:off x="827903" y="2845832"/>
            <a:ext cx="5001397" cy="1692771"/>
          </a:xfrm>
          <a:prstGeom prst="rect">
            <a:avLst/>
          </a:prstGeom>
          <a:noFill/>
        </p:spPr>
        <p:txBody>
          <a:bodyPr wrap="square" rtlCol="0">
            <a:spAutoFit/>
          </a:bodyPr>
          <a:lstStyle/>
          <a:p>
            <a:pPr marL="520700" marR="0" lvl="0" indent="-520700" algn="l" defTabSz="914400" rtl="0" eaLnBrk="1" fontAlgn="auto" latinLnBrk="0" hangingPunct="1">
              <a:lnSpc>
                <a:spcPct val="100000"/>
              </a:lnSpc>
              <a:spcBef>
                <a:spcPts val="0"/>
              </a:spcBef>
              <a:spcAft>
                <a:spcPts val="0"/>
              </a:spcAft>
              <a:buClrTx/>
              <a:buSzTx/>
              <a:buFont typeface="Arial" charset="0"/>
              <a:buNone/>
              <a:tabLst/>
              <a:defRPr/>
            </a:pPr>
            <a:r>
              <a:rPr lang="en-US" sz="2000" baseline="0" dirty="0" smtClean="0"/>
              <a:t>18. If you see the assigned number symbol</a:t>
            </a:r>
          </a:p>
          <a:p>
            <a:pPr marL="403225" marR="0" lvl="0" indent="-403225" algn="l" defTabSz="914400" rtl="0" eaLnBrk="1" fontAlgn="auto" latinLnBrk="0" hangingPunct="1">
              <a:lnSpc>
                <a:spcPct val="100000"/>
              </a:lnSpc>
              <a:spcBef>
                <a:spcPts val="0"/>
              </a:spcBef>
              <a:spcAft>
                <a:spcPts val="0"/>
              </a:spcAft>
              <a:buClrTx/>
              <a:buSzTx/>
              <a:buFont typeface="Arial" charset="0"/>
              <a:buNone/>
              <a:tabLst/>
              <a:defRPr/>
            </a:pPr>
            <a:r>
              <a:rPr lang="en-US" sz="2000" baseline="0" dirty="0" smtClean="0"/>
              <a:t>	in the </a:t>
            </a:r>
            <a:r>
              <a:rPr lang="en-US" sz="2000" baseline="0" dirty="0" err="1" smtClean="0"/>
              <a:t>pollbook</a:t>
            </a:r>
            <a:r>
              <a:rPr lang="en-US" sz="2000" baseline="0" dirty="0" smtClean="0"/>
              <a:t>.</a:t>
            </a:r>
          </a:p>
          <a:p>
            <a:pPr marL="457200" marR="0" lvl="0" indent="-457200" algn="l" defTabSz="914400" rtl="0" eaLnBrk="1" fontAlgn="auto" latinLnBrk="0" hangingPunct="1">
              <a:lnSpc>
                <a:spcPct val="100000"/>
              </a:lnSpc>
              <a:spcBef>
                <a:spcPts val="0"/>
              </a:spcBef>
              <a:spcAft>
                <a:spcPts val="0"/>
              </a:spcAft>
              <a:buClrTx/>
              <a:buSzTx/>
              <a:buFont typeface="Arial" charset="0"/>
              <a:buNone/>
              <a:tabLst/>
              <a:defRPr/>
            </a:pPr>
            <a:endParaRPr lang="en-US" sz="2000" baseline="0" dirty="0" smtClean="0"/>
          </a:p>
          <a:p>
            <a:pPr marL="457200" marR="0" lvl="0" indent="-457200" algn="l" defTabSz="914400" rtl="0" eaLnBrk="1" fontAlgn="auto" latinLnBrk="0" hangingPunct="1">
              <a:lnSpc>
                <a:spcPct val="100000"/>
              </a:lnSpc>
              <a:spcBef>
                <a:spcPts val="0"/>
              </a:spcBef>
              <a:spcAft>
                <a:spcPts val="0"/>
              </a:spcAft>
              <a:buClrTx/>
              <a:buSzTx/>
              <a:buFont typeface="Arial" charset="0"/>
              <a:buNone/>
              <a:tabLst/>
              <a:defRPr/>
            </a:pPr>
            <a:r>
              <a:rPr lang="en-US" sz="2000" b="1" baseline="0" dirty="0" smtClean="0"/>
              <a:t>This is rare. </a:t>
            </a:r>
          </a:p>
          <a:p>
            <a:pPr marL="457200" marR="0" lvl="0" indent="-457200" algn="l" defTabSz="914400" rtl="0" eaLnBrk="1" fontAlgn="auto" latinLnBrk="0" hangingPunct="1">
              <a:lnSpc>
                <a:spcPct val="100000"/>
              </a:lnSpc>
              <a:spcBef>
                <a:spcPts val="0"/>
              </a:spcBef>
              <a:spcAft>
                <a:spcPts val="0"/>
              </a:spcAft>
              <a:buClrTx/>
              <a:buSzTx/>
              <a:buFont typeface="Arial" charset="0"/>
              <a:buNone/>
              <a:tabLst/>
              <a:defRPr/>
            </a:pPr>
            <a:r>
              <a:rPr lang="en-US" sz="2400" baseline="0" dirty="0" smtClean="0"/>
              <a:t> </a:t>
            </a:r>
            <a:endParaRPr lang="en-US" sz="2400" baseline="0" dirty="0" smtClean="0">
              <a:solidFill>
                <a:schemeClr val="tx1"/>
              </a:solidFill>
            </a:endParaRPr>
          </a:p>
        </p:txBody>
      </p:sp>
      <p:sp>
        <p:nvSpPr>
          <p:cNvPr id="9" name="Rectangle 8"/>
          <p:cNvSpPr/>
          <p:nvPr userDrawn="1"/>
        </p:nvSpPr>
        <p:spPr>
          <a:xfrm rot="5400000">
            <a:off x="6176749" y="4342573"/>
            <a:ext cx="914400" cy="46377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cxnSp>
        <p:nvCxnSpPr>
          <p:cNvPr id="10" name="Straight Connector 9"/>
          <p:cNvCxnSpPr/>
          <p:nvPr userDrawn="1"/>
        </p:nvCxnSpPr>
        <p:spPr>
          <a:xfrm>
            <a:off x="974458" y="1547348"/>
            <a:ext cx="5387747"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5" name="Table 14"/>
          <p:cNvGraphicFramePr>
            <a:graphicFrameLocks noGrp="1"/>
          </p:cNvGraphicFramePr>
          <p:nvPr userDrawn="1">
            <p:extLst>
              <p:ext uri="{D42A27DB-BD31-4B8C-83A1-F6EECF244321}">
                <p14:modId xmlns:p14="http://schemas.microsoft.com/office/powerpoint/2010/main" val="722526467"/>
              </p:ext>
            </p:extLst>
          </p:nvPr>
        </p:nvGraphicFramePr>
        <p:xfrm>
          <a:off x="5435776" y="2845832"/>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r>
                        <a:rPr lang="en-US" sz="1800" dirty="0" smtClean="0"/>
                        <a:t>A</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4220474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Other content page">
    <p:spTree>
      <p:nvGrpSpPr>
        <p:cNvPr id="1" name=""/>
        <p:cNvGrpSpPr/>
        <p:nvPr/>
      </p:nvGrpSpPr>
      <p:grpSpPr>
        <a:xfrm>
          <a:off x="0" y="0"/>
          <a:ext cx="0" cy="0"/>
          <a:chOff x="0" y="0"/>
          <a:chExt cx="0" cy="0"/>
        </a:xfrm>
      </p:grpSpPr>
      <p:sp>
        <p:nvSpPr>
          <p:cNvPr id="11" name="Rectangle 10"/>
          <p:cNvSpPr/>
          <p:nvPr userDrawn="1"/>
        </p:nvSpPr>
        <p:spPr>
          <a:xfrm rot="5400000">
            <a:off x="6176749" y="4342573"/>
            <a:ext cx="914400" cy="46377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sp>
        <p:nvSpPr>
          <p:cNvPr id="13" name="Text Placeholder 2"/>
          <p:cNvSpPr>
            <a:spLocks noGrp="1"/>
          </p:cNvSpPr>
          <p:nvPr>
            <p:ph type="body" sz="quarter" idx="10"/>
          </p:nvPr>
        </p:nvSpPr>
        <p:spPr>
          <a:xfrm>
            <a:off x="402260" y="2953442"/>
            <a:ext cx="5999799" cy="5764342"/>
          </a:xfrm>
        </p:spPr>
        <p:txBody>
          <a:bodyPr>
            <a:noAutofit/>
          </a:bodyPr>
          <a:lstStyle>
            <a:lvl1pPr marL="342900" indent="-342900">
              <a:buFont typeface="+mj-lt"/>
              <a:buAutoNum type="arabicPeriod"/>
              <a:defRPr sz="1800">
                <a:latin typeface="Calibri" charset="0"/>
                <a:ea typeface="Calibri" charset="0"/>
                <a:cs typeface="Calibri" charset="0"/>
              </a:defRPr>
            </a:lvl1pPr>
            <a:lvl2pPr marL="685800" indent="-342900">
              <a:buFont typeface="+mj-lt"/>
              <a:buAutoNum type="arabicPeriod"/>
              <a:defRPr sz="1800">
                <a:latin typeface="Calibri" charset="0"/>
                <a:ea typeface="Calibri" charset="0"/>
                <a:cs typeface="Calibri" charset="0"/>
              </a:defRPr>
            </a:lvl2pPr>
            <a:lvl3pPr marL="1028700" indent="-342900">
              <a:buFont typeface="+mj-lt"/>
              <a:buAutoNum type="arabicPeriod"/>
              <a:defRPr sz="1800">
                <a:latin typeface="Calibri" charset="0"/>
                <a:ea typeface="Calibri" charset="0"/>
                <a:cs typeface="Calibri" charset="0"/>
              </a:defRPr>
            </a:lvl3pPr>
            <a:lvl4pPr marL="1371600" indent="-342900">
              <a:buFont typeface="+mj-lt"/>
              <a:buAutoNum type="arabicPeriod"/>
              <a:defRPr sz="1800">
                <a:latin typeface="Calibri" charset="0"/>
                <a:ea typeface="Calibri" charset="0"/>
                <a:cs typeface="Calibri" charset="0"/>
              </a:defRPr>
            </a:lvl4pPr>
            <a:lvl5pPr marL="1714500" indent="-342900">
              <a:buFont typeface="+mj-lt"/>
              <a:buAutoNum type="arabicPeriod"/>
              <a:defRPr sz="1800">
                <a:latin typeface="Calibri" charset="0"/>
                <a:ea typeface="Calibri" charset="0"/>
                <a:cs typeface="Calibri"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4" name="Straight Connector 13"/>
          <p:cNvCxnSpPr/>
          <p:nvPr userDrawn="1"/>
        </p:nvCxnSpPr>
        <p:spPr>
          <a:xfrm>
            <a:off x="402261" y="661736"/>
            <a:ext cx="5863596"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 Placeholder 3"/>
          <p:cNvSpPr>
            <a:spLocks noGrp="1"/>
          </p:cNvSpPr>
          <p:nvPr>
            <p:ph type="body" sz="quarter" idx="11"/>
          </p:nvPr>
        </p:nvSpPr>
        <p:spPr>
          <a:xfrm>
            <a:off x="1134318" y="1273966"/>
            <a:ext cx="5267741" cy="1524142"/>
          </a:xfrm>
        </p:spPr>
        <p:txBody>
          <a:bodyPr>
            <a:noAutofit/>
          </a:bodyPr>
          <a:lstStyle>
            <a:lvl1pPr marL="0" indent="0">
              <a:buNone/>
              <a:defRPr sz="2000" b="1">
                <a:solidFill>
                  <a:schemeClr val="tx1"/>
                </a:solidFill>
                <a:latin typeface="Calibri" charset="0"/>
                <a:ea typeface="Calibri" charset="0"/>
                <a:cs typeface="Calibri" charset="0"/>
              </a:defRPr>
            </a:lvl1pPr>
            <a:lvl2pPr marL="342900" indent="0">
              <a:buNone/>
              <a:defRPr sz="2000" b="1">
                <a:solidFill>
                  <a:schemeClr val="tx1"/>
                </a:solidFill>
                <a:latin typeface="Calibri" charset="0"/>
                <a:ea typeface="Calibri" charset="0"/>
                <a:cs typeface="Calibri" charset="0"/>
              </a:defRPr>
            </a:lvl2pPr>
            <a:lvl3pPr marL="685800" indent="0">
              <a:buNone/>
              <a:defRPr sz="2000" b="1">
                <a:solidFill>
                  <a:schemeClr val="tx1"/>
                </a:solidFill>
                <a:latin typeface="Calibri" charset="0"/>
                <a:ea typeface="Calibri" charset="0"/>
                <a:cs typeface="Calibri" charset="0"/>
              </a:defRPr>
            </a:lvl3pPr>
            <a:lvl4pPr marL="1028700" indent="0">
              <a:buNone/>
              <a:defRPr sz="2800" b="1">
                <a:solidFill>
                  <a:schemeClr val="accent1"/>
                </a:solidFill>
                <a:latin typeface="+mn-lt"/>
              </a:defRPr>
            </a:lvl4pPr>
            <a:lvl5pPr marL="1371600" indent="0">
              <a:buNone/>
              <a:defRPr sz="2800" b="1">
                <a:solidFill>
                  <a:schemeClr val="accent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6" name="Text Placeholder 2"/>
          <p:cNvSpPr>
            <a:spLocks noGrp="1"/>
          </p:cNvSpPr>
          <p:nvPr>
            <p:ph type="body" sz="quarter" idx="12" hasCustomPrompt="1"/>
          </p:nvPr>
        </p:nvSpPr>
        <p:spPr>
          <a:xfrm>
            <a:off x="401638" y="1156042"/>
            <a:ext cx="848428" cy="996950"/>
          </a:xfrm>
        </p:spPr>
        <p:txBody>
          <a:bodyPr>
            <a:noAutofit/>
          </a:bodyPr>
          <a:lstStyle>
            <a:lvl1pPr marL="0" indent="0">
              <a:buNone/>
              <a:defRPr sz="3600" b="1"/>
            </a:lvl1pPr>
            <a:lvl2pPr marL="342900" indent="0">
              <a:buNone/>
              <a:defRPr/>
            </a:lvl2pPr>
          </a:lstStyle>
          <a:p>
            <a:pPr lvl="0"/>
            <a:r>
              <a:rPr lang="en-US" dirty="0" smtClean="0"/>
              <a:t>8a</a:t>
            </a:r>
            <a:endParaRPr lang="en-US" dirty="0"/>
          </a:p>
        </p:txBody>
      </p:sp>
      <p:sp>
        <p:nvSpPr>
          <p:cNvPr id="9" name="Rectangle 8"/>
          <p:cNvSpPr/>
          <p:nvPr userDrawn="1"/>
        </p:nvSpPr>
        <p:spPr>
          <a:xfrm>
            <a:off x="5417758" y="200071"/>
            <a:ext cx="1696198" cy="400110"/>
          </a:xfrm>
          <a:prstGeom prst="rect">
            <a:avLst/>
          </a:prstGeom>
        </p:spPr>
        <p:txBody>
          <a:bodyPr wrap="square">
            <a:spAutoFit/>
          </a:bodyPr>
          <a:lstStyle/>
          <a:p>
            <a:pPr marL="0" marR="0">
              <a:spcBef>
                <a:spcPts val="0"/>
              </a:spcBef>
              <a:spcAft>
                <a:spcPts val="0"/>
              </a:spcAft>
            </a:pPr>
            <a:r>
              <a:rPr lang="en-US" sz="2000" b="0" spc="150" baseline="0" smtClean="0">
                <a:solidFill>
                  <a:schemeClr val="tx1"/>
                </a:solidFill>
                <a:effectLst/>
                <a:latin typeface="Calibri" charset="0"/>
                <a:ea typeface="Calibri" charset="0"/>
                <a:cs typeface="Calibri" charset="0"/>
              </a:rPr>
              <a:t>OTHER</a:t>
            </a:r>
            <a:endParaRPr lang="en-US" sz="2000" b="0" spc="150" baseline="0" dirty="0" smtClean="0">
              <a:solidFill>
                <a:schemeClr val="tx1"/>
              </a:solidFill>
              <a:effectLst/>
              <a:latin typeface="Calibri" charset="0"/>
              <a:ea typeface="Calibri" charset="0"/>
              <a:cs typeface="Calibri" charset="0"/>
            </a:endParaRPr>
          </a:p>
        </p:txBody>
      </p:sp>
    </p:spTree>
    <p:extLst>
      <p:ext uri="{BB962C8B-B14F-4D97-AF65-F5344CB8AC3E}">
        <p14:creationId xmlns:p14="http://schemas.microsoft.com/office/powerpoint/2010/main" val="10053628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bsentee cover">
    <p:spTree>
      <p:nvGrpSpPr>
        <p:cNvPr id="1" name=""/>
        <p:cNvGrpSpPr/>
        <p:nvPr/>
      </p:nvGrpSpPr>
      <p:grpSpPr>
        <a:xfrm>
          <a:off x="0" y="0"/>
          <a:ext cx="0" cy="0"/>
          <a:chOff x="0" y="0"/>
          <a:chExt cx="0" cy="0"/>
        </a:xfrm>
      </p:grpSpPr>
      <p:sp>
        <p:nvSpPr>
          <p:cNvPr id="6" name="Rectangle 5"/>
          <p:cNvSpPr/>
          <p:nvPr userDrawn="1"/>
        </p:nvSpPr>
        <p:spPr>
          <a:xfrm>
            <a:off x="827905" y="1699086"/>
            <a:ext cx="5389707" cy="707886"/>
          </a:xfrm>
          <a:prstGeom prst="rect">
            <a:avLst/>
          </a:prstGeom>
        </p:spPr>
        <p:txBody>
          <a:bodyPr wrap="square">
            <a:spAutoFit/>
          </a:bodyPr>
          <a:lstStyle/>
          <a:p>
            <a:pPr marL="0" marR="0">
              <a:spcBef>
                <a:spcPts val="0"/>
              </a:spcBef>
              <a:spcAft>
                <a:spcPts val="0"/>
              </a:spcAft>
            </a:pPr>
            <a:r>
              <a:rPr lang="en-US" sz="4000" b="1" spc="150" baseline="0" dirty="0" smtClean="0">
                <a:solidFill>
                  <a:schemeClr val="tx1"/>
                </a:solidFill>
                <a:effectLst/>
                <a:latin typeface="Calibri" charset="0"/>
                <a:ea typeface="Calibri" charset="0"/>
                <a:cs typeface="Calibri" charset="0"/>
              </a:rPr>
              <a:t>Absentee</a:t>
            </a:r>
            <a:endParaRPr lang="en-US" sz="4000" b="1" spc="150" baseline="0" dirty="0">
              <a:solidFill>
                <a:schemeClr val="tx1"/>
              </a:solidFill>
              <a:effectLst/>
              <a:latin typeface="Calibri" charset="0"/>
              <a:ea typeface="Calibri" charset="0"/>
              <a:cs typeface="Calibri" charset="0"/>
            </a:endParaRPr>
          </a:p>
        </p:txBody>
      </p:sp>
      <p:sp>
        <p:nvSpPr>
          <p:cNvPr id="7" name="TextBox 6"/>
          <p:cNvSpPr txBox="1"/>
          <p:nvPr userDrawn="1"/>
        </p:nvSpPr>
        <p:spPr>
          <a:xfrm>
            <a:off x="827904" y="2851422"/>
            <a:ext cx="5534301" cy="3370153"/>
          </a:xfrm>
          <a:prstGeom prst="rect">
            <a:avLst/>
          </a:prstGeom>
          <a:noFill/>
        </p:spPr>
        <p:txBody>
          <a:bodyPr wrap="square" rtlCol="0">
            <a:spAutoFit/>
          </a:bodyPr>
          <a:lstStyle/>
          <a:p>
            <a:pPr marL="460375" marR="0" lvl="0" indent="-460375" algn="l" defTabSz="914400" rtl="0" eaLnBrk="1" fontAlgn="auto" latinLnBrk="0" hangingPunct="1">
              <a:lnSpc>
                <a:spcPct val="100000"/>
              </a:lnSpc>
              <a:spcBef>
                <a:spcPts val="1000"/>
              </a:spcBef>
              <a:spcAft>
                <a:spcPts val="0"/>
              </a:spcAft>
              <a:buClrTx/>
              <a:buSzTx/>
              <a:buFont typeface="Arial" charset="0"/>
              <a:buNone/>
              <a:tabLst/>
              <a:defRPr/>
            </a:pPr>
            <a:r>
              <a:rPr lang="en-US" sz="2000" baseline="0" dirty="0" smtClean="0"/>
              <a:t>19a. Absentee voter shows up to vote at the polling place.</a:t>
            </a:r>
            <a:endParaRPr lang="en-US" sz="2000" kern="1200" baseline="0" dirty="0" smtClean="0">
              <a:solidFill>
                <a:schemeClr val="tx1"/>
              </a:solidFill>
              <a:latin typeface="+mn-lt"/>
              <a:ea typeface="+mn-ea"/>
              <a:cs typeface="+mn-cs"/>
            </a:endParaRPr>
          </a:p>
          <a:p>
            <a:pPr marL="460375" marR="0" lvl="0" indent="-460375" algn="l" defTabSz="914400" rtl="0" eaLnBrk="1" fontAlgn="auto" latinLnBrk="0" hangingPunct="1">
              <a:lnSpc>
                <a:spcPct val="100000"/>
              </a:lnSpc>
              <a:spcBef>
                <a:spcPts val="1000"/>
              </a:spcBef>
              <a:spcAft>
                <a:spcPts val="0"/>
              </a:spcAft>
              <a:buClrTx/>
              <a:buSzTx/>
              <a:buFont typeface="Arial" charset="0"/>
              <a:buNone/>
              <a:tabLst/>
              <a:defRPr/>
            </a:pPr>
            <a:r>
              <a:rPr lang="en-US" sz="2000" kern="1200" baseline="0" dirty="0" smtClean="0">
                <a:solidFill>
                  <a:schemeClr val="tx1"/>
                </a:solidFill>
                <a:latin typeface="+mn-lt"/>
                <a:ea typeface="+mn-ea"/>
                <a:cs typeface="+mn-cs"/>
              </a:rPr>
              <a:t>19b. </a:t>
            </a:r>
            <a:r>
              <a:rPr lang="en-US" sz="2000" baseline="0" dirty="0" smtClean="0"/>
              <a:t>Absentee voter shows up to vote at the polling place with their absentee ballot.</a:t>
            </a:r>
            <a:endParaRPr lang="en-US" sz="2000" kern="1200" baseline="0" dirty="0" smtClean="0">
              <a:solidFill>
                <a:schemeClr val="tx1"/>
              </a:solidFill>
              <a:latin typeface="+mn-lt"/>
              <a:ea typeface="+mn-ea"/>
              <a:cs typeface="+mn-cs"/>
            </a:endParaRPr>
          </a:p>
          <a:p>
            <a:pPr marL="460375" marR="0" lvl="0" indent="-460375" algn="l" defTabSz="914400" rtl="0" eaLnBrk="1" fontAlgn="auto" latinLnBrk="0" hangingPunct="1">
              <a:lnSpc>
                <a:spcPct val="100000"/>
              </a:lnSpc>
              <a:spcBef>
                <a:spcPts val="1000"/>
              </a:spcBef>
              <a:spcAft>
                <a:spcPts val="0"/>
              </a:spcAft>
              <a:buClrTx/>
              <a:buSzTx/>
              <a:buFont typeface="Arial" charset="0"/>
              <a:buNone/>
              <a:tabLst/>
              <a:defRPr/>
            </a:pPr>
            <a:r>
              <a:rPr lang="en-US" sz="2000" kern="1200" baseline="0" dirty="0" smtClean="0">
                <a:solidFill>
                  <a:schemeClr val="tx1"/>
                </a:solidFill>
                <a:latin typeface="+mn-lt"/>
                <a:ea typeface="+mn-ea"/>
                <a:cs typeface="+mn-cs"/>
              </a:rPr>
              <a:t>19c. </a:t>
            </a:r>
            <a:r>
              <a:rPr lang="en-US" sz="2000" baseline="0" dirty="0" smtClean="0"/>
              <a:t>Absentee voter shows up to vote at the polling place and they DO NOT have their absentee ballot.</a:t>
            </a:r>
          </a:p>
          <a:p>
            <a:pPr marL="457200" marR="0" lvl="0" indent="-457200" algn="l" defTabSz="914400" rtl="0" eaLnBrk="1" fontAlgn="auto" latinLnBrk="0" hangingPunct="1">
              <a:lnSpc>
                <a:spcPct val="100000"/>
              </a:lnSpc>
              <a:spcBef>
                <a:spcPts val="0"/>
              </a:spcBef>
              <a:spcAft>
                <a:spcPts val="0"/>
              </a:spcAft>
              <a:buClrTx/>
              <a:buSzTx/>
              <a:buFont typeface="Arial" charset="0"/>
              <a:buNone/>
              <a:tabLst/>
              <a:defRPr/>
            </a:pPr>
            <a:endParaRPr lang="en-US" sz="2400" baseline="0" dirty="0" smtClean="0"/>
          </a:p>
          <a:p>
            <a:pPr marL="457200" marR="0" lvl="0" indent="-457200" algn="l" defTabSz="914400" rtl="0" eaLnBrk="1" fontAlgn="auto" latinLnBrk="0" hangingPunct="1">
              <a:lnSpc>
                <a:spcPct val="100000"/>
              </a:lnSpc>
              <a:spcBef>
                <a:spcPts val="0"/>
              </a:spcBef>
              <a:spcAft>
                <a:spcPts val="0"/>
              </a:spcAft>
              <a:buClrTx/>
              <a:buSzTx/>
              <a:buFont typeface="Arial" charset="0"/>
              <a:buNone/>
              <a:tabLst/>
              <a:defRPr/>
            </a:pPr>
            <a:r>
              <a:rPr lang="en-US" sz="2400" baseline="0" dirty="0" smtClean="0"/>
              <a:t> </a:t>
            </a:r>
            <a:endParaRPr lang="en-US" sz="2400" baseline="0" dirty="0" smtClean="0">
              <a:solidFill>
                <a:schemeClr val="tx1"/>
              </a:solidFill>
            </a:endParaRPr>
          </a:p>
        </p:txBody>
      </p:sp>
      <p:cxnSp>
        <p:nvCxnSpPr>
          <p:cNvPr id="5" name="Straight Connector 4"/>
          <p:cNvCxnSpPr/>
          <p:nvPr userDrawn="1"/>
        </p:nvCxnSpPr>
        <p:spPr>
          <a:xfrm>
            <a:off x="974458" y="1547348"/>
            <a:ext cx="5387747"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rot="5400000">
            <a:off x="6176749" y="6103599"/>
            <a:ext cx="914400" cy="463777"/>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spTree>
    <p:extLst>
      <p:ext uri="{BB962C8B-B14F-4D97-AF65-F5344CB8AC3E}">
        <p14:creationId xmlns:p14="http://schemas.microsoft.com/office/powerpoint/2010/main" val="13931389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bsentee content">
    <p:spTree>
      <p:nvGrpSpPr>
        <p:cNvPr id="1" name=""/>
        <p:cNvGrpSpPr/>
        <p:nvPr/>
      </p:nvGrpSpPr>
      <p:grpSpPr>
        <a:xfrm>
          <a:off x="0" y="0"/>
          <a:ext cx="0" cy="0"/>
          <a:chOff x="0" y="0"/>
          <a:chExt cx="0" cy="0"/>
        </a:xfrm>
      </p:grpSpPr>
      <p:sp>
        <p:nvSpPr>
          <p:cNvPr id="11" name="Text Placeholder 2"/>
          <p:cNvSpPr>
            <a:spLocks noGrp="1"/>
          </p:cNvSpPr>
          <p:nvPr>
            <p:ph type="body" sz="quarter" idx="10"/>
          </p:nvPr>
        </p:nvSpPr>
        <p:spPr>
          <a:xfrm>
            <a:off x="402260" y="2949294"/>
            <a:ext cx="5999799" cy="5764342"/>
          </a:xfrm>
        </p:spPr>
        <p:txBody>
          <a:bodyPr>
            <a:noAutofit/>
          </a:bodyPr>
          <a:lstStyle>
            <a:lvl1pPr marL="342900" indent="-342900">
              <a:buFont typeface="+mj-lt"/>
              <a:buAutoNum type="arabicPeriod"/>
              <a:defRPr sz="1800">
                <a:latin typeface="Calibri" charset="0"/>
                <a:ea typeface="Calibri" charset="0"/>
                <a:cs typeface="Calibri" charset="0"/>
              </a:defRPr>
            </a:lvl1pPr>
            <a:lvl2pPr marL="685800" indent="-342900">
              <a:buFont typeface="+mj-lt"/>
              <a:buAutoNum type="arabicPeriod"/>
              <a:defRPr sz="1800">
                <a:latin typeface="Calibri" charset="0"/>
                <a:ea typeface="Calibri" charset="0"/>
                <a:cs typeface="Calibri" charset="0"/>
              </a:defRPr>
            </a:lvl2pPr>
            <a:lvl3pPr marL="1028700" indent="-342900">
              <a:buFont typeface="+mj-lt"/>
              <a:buAutoNum type="arabicPeriod"/>
              <a:defRPr sz="1800">
                <a:latin typeface="Calibri" charset="0"/>
                <a:ea typeface="Calibri" charset="0"/>
                <a:cs typeface="Calibri" charset="0"/>
              </a:defRPr>
            </a:lvl3pPr>
            <a:lvl4pPr marL="1371600" indent="-342900">
              <a:buFont typeface="+mj-lt"/>
              <a:buAutoNum type="arabicPeriod"/>
              <a:defRPr sz="1800">
                <a:latin typeface="Calibri" charset="0"/>
                <a:ea typeface="Calibri" charset="0"/>
                <a:cs typeface="Calibri" charset="0"/>
              </a:defRPr>
            </a:lvl4pPr>
            <a:lvl5pPr marL="1714500" indent="-342900">
              <a:buFont typeface="+mj-lt"/>
              <a:buAutoNum type="arabicPeriod"/>
              <a:defRPr sz="1800">
                <a:latin typeface="Calibri" charset="0"/>
                <a:ea typeface="Calibri" charset="0"/>
                <a:cs typeface="Calibri"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2" name="Straight Connector 11"/>
          <p:cNvCxnSpPr/>
          <p:nvPr userDrawn="1"/>
        </p:nvCxnSpPr>
        <p:spPr>
          <a:xfrm>
            <a:off x="402261" y="661736"/>
            <a:ext cx="5863596"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rot="5400000">
            <a:off x="6176749" y="6103599"/>
            <a:ext cx="914400" cy="463777"/>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sp>
        <p:nvSpPr>
          <p:cNvPr id="16" name="Text Placeholder 3"/>
          <p:cNvSpPr>
            <a:spLocks noGrp="1"/>
          </p:cNvSpPr>
          <p:nvPr>
            <p:ph type="body" sz="quarter" idx="11"/>
          </p:nvPr>
        </p:nvSpPr>
        <p:spPr>
          <a:xfrm>
            <a:off x="1134318" y="1273966"/>
            <a:ext cx="5267741" cy="1524142"/>
          </a:xfrm>
        </p:spPr>
        <p:txBody>
          <a:bodyPr>
            <a:noAutofit/>
          </a:bodyPr>
          <a:lstStyle>
            <a:lvl1pPr marL="0" indent="0">
              <a:buNone/>
              <a:defRPr sz="2000" b="1">
                <a:solidFill>
                  <a:schemeClr val="tx1"/>
                </a:solidFill>
                <a:latin typeface="Calibri" charset="0"/>
                <a:ea typeface="Calibri" charset="0"/>
                <a:cs typeface="Calibri" charset="0"/>
              </a:defRPr>
            </a:lvl1pPr>
            <a:lvl2pPr marL="342900" indent="0">
              <a:buNone/>
              <a:defRPr sz="2000" b="1">
                <a:solidFill>
                  <a:schemeClr val="tx1"/>
                </a:solidFill>
                <a:latin typeface="Calibri" charset="0"/>
                <a:ea typeface="Calibri" charset="0"/>
                <a:cs typeface="Calibri" charset="0"/>
              </a:defRPr>
            </a:lvl2pPr>
            <a:lvl3pPr marL="685800" indent="0">
              <a:buNone/>
              <a:defRPr sz="2000" b="1">
                <a:solidFill>
                  <a:schemeClr val="tx1"/>
                </a:solidFill>
                <a:latin typeface="Calibri" charset="0"/>
                <a:ea typeface="Calibri" charset="0"/>
                <a:cs typeface="Calibri" charset="0"/>
              </a:defRPr>
            </a:lvl3pPr>
            <a:lvl4pPr marL="1028700" indent="0">
              <a:buNone/>
              <a:defRPr sz="2800" b="1">
                <a:solidFill>
                  <a:schemeClr val="accent1"/>
                </a:solidFill>
                <a:latin typeface="+mn-lt"/>
              </a:defRPr>
            </a:lvl4pPr>
            <a:lvl5pPr marL="1371600" indent="0">
              <a:buNone/>
              <a:defRPr sz="2800" b="1">
                <a:solidFill>
                  <a:schemeClr val="accent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8" name="Text Placeholder 2"/>
          <p:cNvSpPr>
            <a:spLocks noGrp="1"/>
          </p:cNvSpPr>
          <p:nvPr>
            <p:ph type="body" sz="quarter" idx="12" hasCustomPrompt="1"/>
          </p:nvPr>
        </p:nvSpPr>
        <p:spPr>
          <a:xfrm>
            <a:off x="401638" y="1156042"/>
            <a:ext cx="848428" cy="996950"/>
          </a:xfrm>
        </p:spPr>
        <p:txBody>
          <a:bodyPr>
            <a:noAutofit/>
          </a:bodyPr>
          <a:lstStyle>
            <a:lvl1pPr marL="0" indent="0">
              <a:buNone/>
              <a:defRPr sz="3600" b="1"/>
            </a:lvl1pPr>
            <a:lvl2pPr marL="342900" indent="0">
              <a:buNone/>
              <a:defRPr/>
            </a:lvl2pPr>
          </a:lstStyle>
          <a:p>
            <a:pPr lvl="0"/>
            <a:r>
              <a:rPr lang="en-US" dirty="0" smtClean="0"/>
              <a:t>8a</a:t>
            </a:r>
            <a:endParaRPr lang="en-US" dirty="0"/>
          </a:p>
        </p:txBody>
      </p:sp>
      <p:sp>
        <p:nvSpPr>
          <p:cNvPr id="9" name="Rectangle 8"/>
          <p:cNvSpPr/>
          <p:nvPr userDrawn="1"/>
        </p:nvSpPr>
        <p:spPr>
          <a:xfrm>
            <a:off x="4949326" y="200071"/>
            <a:ext cx="1684623" cy="400110"/>
          </a:xfrm>
          <a:prstGeom prst="rect">
            <a:avLst/>
          </a:prstGeom>
        </p:spPr>
        <p:txBody>
          <a:bodyPr wrap="square">
            <a:spAutoFit/>
          </a:bodyPr>
          <a:lstStyle/>
          <a:p>
            <a:pPr marL="0" marR="0">
              <a:spcBef>
                <a:spcPts val="0"/>
              </a:spcBef>
              <a:spcAft>
                <a:spcPts val="0"/>
              </a:spcAft>
            </a:pPr>
            <a:r>
              <a:rPr lang="en-US" sz="2000" b="0" spc="150" baseline="0" smtClean="0">
                <a:solidFill>
                  <a:schemeClr val="tx1"/>
                </a:solidFill>
                <a:effectLst/>
                <a:latin typeface="Calibri" charset="0"/>
                <a:ea typeface="Calibri" charset="0"/>
                <a:cs typeface="Calibri" charset="0"/>
              </a:rPr>
              <a:t>ABSENTEE</a:t>
            </a:r>
            <a:endParaRPr lang="en-US" sz="2000" b="0" spc="150" baseline="0" dirty="0" smtClean="0">
              <a:solidFill>
                <a:schemeClr val="tx1"/>
              </a:solidFill>
              <a:effectLst/>
              <a:latin typeface="Calibri" charset="0"/>
              <a:ea typeface="Calibri" charset="0"/>
              <a:cs typeface="Calibri" charset="0"/>
            </a:endParaRPr>
          </a:p>
        </p:txBody>
      </p:sp>
    </p:spTree>
    <p:extLst>
      <p:ext uri="{BB962C8B-B14F-4D97-AF65-F5344CB8AC3E}">
        <p14:creationId xmlns:p14="http://schemas.microsoft.com/office/powerpoint/2010/main" val="4715915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xtenstion of poll hours cover">
    <p:spTree>
      <p:nvGrpSpPr>
        <p:cNvPr id="1" name=""/>
        <p:cNvGrpSpPr/>
        <p:nvPr/>
      </p:nvGrpSpPr>
      <p:grpSpPr>
        <a:xfrm>
          <a:off x="0" y="0"/>
          <a:ext cx="0" cy="0"/>
          <a:chOff x="0" y="0"/>
          <a:chExt cx="0" cy="0"/>
        </a:xfrm>
      </p:grpSpPr>
      <p:sp>
        <p:nvSpPr>
          <p:cNvPr id="6" name="Rectangle 5"/>
          <p:cNvSpPr/>
          <p:nvPr userDrawn="1"/>
        </p:nvSpPr>
        <p:spPr>
          <a:xfrm>
            <a:off x="827905" y="1714837"/>
            <a:ext cx="5841836" cy="707886"/>
          </a:xfrm>
          <a:prstGeom prst="rect">
            <a:avLst/>
          </a:prstGeom>
        </p:spPr>
        <p:txBody>
          <a:bodyPr wrap="square">
            <a:spAutoFit/>
          </a:bodyPr>
          <a:lstStyle/>
          <a:p>
            <a:pPr marL="0" marR="0">
              <a:spcBef>
                <a:spcPts val="0"/>
              </a:spcBef>
              <a:spcAft>
                <a:spcPts val="0"/>
              </a:spcAft>
            </a:pPr>
            <a:r>
              <a:rPr lang="en-US" sz="4000" b="1" spc="150" baseline="0" dirty="0" smtClean="0">
                <a:solidFill>
                  <a:schemeClr val="tx1"/>
                </a:solidFill>
                <a:effectLst/>
                <a:latin typeface="Calibri" charset="0"/>
                <a:ea typeface="Calibri" charset="0"/>
                <a:cs typeface="Calibri" charset="0"/>
              </a:rPr>
              <a:t>Extension of Poll Hours</a:t>
            </a:r>
            <a:endParaRPr lang="en-US" sz="4000" b="1" spc="150" baseline="0" dirty="0">
              <a:solidFill>
                <a:schemeClr val="tx1"/>
              </a:solidFill>
              <a:effectLst/>
              <a:latin typeface="Calibri" charset="0"/>
              <a:ea typeface="Calibri" charset="0"/>
              <a:cs typeface="Calibri" charset="0"/>
            </a:endParaRPr>
          </a:p>
        </p:txBody>
      </p:sp>
      <p:sp>
        <p:nvSpPr>
          <p:cNvPr id="7" name="TextBox 6"/>
          <p:cNvSpPr txBox="1"/>
          <p:nvPr userDrawn="1"/>
        </p:nvSpPr>
        <p:spPr>
          <a:xfrm>
            <a:off x="827904" y="2826512"/>
            <a:ext cx="5389708" cy="1451679"/>
          </a:xfrm>
          <a:prstGeom prst="rect">
            <a:avLst/>
          </a:prstGeom>
          <a:noFill/>
        </p:spPr>
        <p:txBody>
          <a:bodyPr wrap="square" rtlCol="0">
            <a:spAutoFit/>
          </a:bodyPr>
          <a:lstStyle/>
          <a:p>
            <a:pPr marL="519113" marR="0" lvl="0" indent="-519113" algn="l" defTabSz="914400" rtl="0" eaLnBrk="1" fontAlgn="auto" latinLnBrk="0" hangingPunct="1">
              <a:lnSpc>
                <a:spcPct val="100000"/>
              </a:lnSpc>
              <a:spcBef>
                <a:spcPts val="1000"/>
              </a:spcBef>
              <a:spcAft>
                <a:spcPts val="0"/>
              </a:spcAft>
              <a:buClrTx/>
              <a:buSzTx/>
              <a:buFont typeface="Arial" charset="0"/>
              <a:buNone/>
              <a:tabLst/>
              <a:defRPr/>
            </a:pPr>
            <a:r>
              <a:rPr lang="en-US" sz="2000" baseline="0" dirty="0" smtClean="0"/>
              <a:t>20a. The court orders the polls to stay open  past 7:00 p.m.</a:t>
            </a:r>
          </a:p>
          <a:p>
            <a:pPr marL="519113" marR="0" lvl="0" indent="-519113" algn="l" defTabSz="914400" rtl="0" eaLnBrk="1" fontAlgn="auto" latinLnBrk="0" hangingPunct="1">
              <a:lnSpc>
                <a:spcPct val="100000"/>
              </a:lnSpc>
              <a:spcBef>
                <a:spcPts val="1000"/>
              </a:spcBef>
              <a:spcAft>
                <a:spcPts val="0"/>
              </a:spcAft>
              <a:buClrTx/>
              <a:buSzTx/>
              <a:buFont typeface="Arial" charset="0"/>
              <a:buNone/>
              <a:tabLst/>
              <a:defRPr/>
            </a:pPr>
            <a:r>
              <a:rPr lang="en-US" sz="2000" kern="1200" baseline="0" dirty="0" smtClean="0">
                <a:solidFill>
                  <a:schemeClr val="tx1"/>
                </a:solidFill>
                <a:latin typeface="+mn-lt"/>
                <a:ea typeface="+mn-ea"/>
                <a:cs typeface="+mn-cs"/>
              </a:rPr>
              <a:t>20b. </a:t>
            </a:r>
            <a:r>
              <a:rPr lang="en-US" sz="2000" baseline="0" dirty="0" smtClean="0"/>
              <a:t>You run low on ballots or provisional ballot envelopes.    </a:t>
            </a:r>
            <a:endParaRPr lang="en-US" sz="2000" baseline="0" dirty="0" smtClean="0">
              <a:solidFill>
                <a:schemeClr val="tx1"/>
              </a:solidFill>
            </a:endParaRPr>
          </a:p>
        </p:txBody>
      </p:sp>
      <p:cxnSp>
        <p:nvCxnSpPr>
          <p:cNvPr id="5" name="Straight Connector 4"/>
          <p:cNvCxnSpPr/>
          <p:nvPr userDrawn="1"/>
        </p:nvCxnSpPr>
        <p:spPr>
          <a:xfrm>
            <a:off x="974458" y="1547348"/>
            <a:ext cx="5387747"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rot="5400000">
            <a:off x="6176749" y="7279257"/>
            <a:ext cx="914400" cy="463777"/>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spTree>
    <p:extLst>
      <p:ext uri="{BB962C8B-B14F-4D97-AF65-F5344CB8AC3E}">
        <p14:creationId xmlns:p14="http://schemas.microsoft.com/office/powerpoint/2010/main" val="11579782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xtenstion of poll hours content">
    <p:spTree>
      <p:nvGrpSpPr>
        <p:cNvPr id="1" name=""/>
        <p:cNvGrpSpPr/>
        <p:nvPr/>
      </p:nvGrpSpPr>
      <p:grpSpPr>
        <a:xfrm>
          <a:off x="0" y="0"/>
          <a:ext cx="0" cy="0"/>
          <a:chOff x="0" y="0"/>
          <a:chExt cx="0" cy="0"/>
        </a:xfrm>
      </p:grpSpPr>
      <p:sp>
        <p:nvSpPr>
          <p:cNvPr id="11" name="Text Placeholder 2"/>
          <p:cNvSpPr>
            <a:spLocks noGrp="1"/>
          </p:cNvSpPr>
          <p:nvPr>
            <p:ph type="body" sz="quarter" idx="10"/>
          </p:nvPr>
        </p:nvSpPr>
        <p:spPr>
          <a:xfrm>
            <a:off x="402260" y="2970196"/>
            <a:ext cx="5999799" cy="5764342"/>
          </a:xfrm>
        </p:spPr>
        <p:txBody>
          <a:bodyPr>
            <a:noAutofit/>
          </a:bodyPr>
          <a:lstStyle>
            <a:lvl1pPr marL="342900" indent="-342900">
              <a:buFont typeface="+mj-lt"/>
              <a:buAutoNum type="arabicPeriod"/>
              <a:defRPr sz="1800">
                <a:latin typeface="Calibri" charset="0"/>
                <a:ea typeface="Calibri" charset="0"/>
                <a:cs typeface="Calibri" charset="0"/>
              </a:defRPr>
            </a:lvl1pPr>
            <a:lvl2pPr marL="685800" indent="-342900">
              <a:buFont typeface="+mj-lt"/>
              <a:buAutoNum type="arabicPeriod"/>
              <a:defRPr sz="1800">
                <a:latin typeface="Calibri" charset="0"/>
                <a:ea typeface="Calibri" charset="0"/>
                <a:cs typeface="Calibri" charset="0"/>
              </a:defRPr>
            </a:lvl2pPr>
            <a:lvl3pPr marL="1028700" indent="-342900">
              <a:buFont typeface="+mj-lt"/>
              <a:buAutoNum type="arabicPeriod"/>
              <a:defRPr sz="1800">
                <a:latin typeface="Calibri" charset="0"/>
                <a:ea typeface="Calibri" charset="0"/>
                <a:cs typeface="Calibri" charset="0"/>
              </a:defRPr>
            </a:lvl3pPr>
            <a:lvl4pPr marL="1371600" indent="-342900">
              <a:buFont typeface="+mj-lt"/>
              <a:buAutoNum type="arabicPeriod"/>
              <a:defRPr sz="1800">
                <a:latin typeface="Calibri" charset="0"/>
                <a:ea typeface="Calibri" charset="0"/>
                <a:cs typeface="Calibri" charset="0"/>
              </a:defRPr>
            </a:lvl4pPr>
            <a:lvl5pPr marL="1714500" indent="-342900">
              <a:buFont typeface="+mj-lt"/>
              <a:buAutoNum type="arabicPeriod"/>
              <a:defRPr sz="1800">
                <a:latin typeface="Calibri" charset="0"/>
                <a:ea typeface="Calibri" charset="0"/>
                <a:cs typeface="Calibri"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2" name="Straight Connector 11"/>
          <p:cNvCxnSpPr/>
          <p:nvPr userDrawn="1"/>
        </p:nvCxnSpPr>
        <p:spPr>
          <a:xfrm>
            <a:off x="402261" y="661736"/>
            <a:ext cx="5863596"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rot="5400000">
            <a:off x="6176749" y="7279257"/>
            <a:ext cx="914400" cy="463777"/>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sp>
        <p:nvSpPr>
          <p:cNvPr id="14" name="Text Placeholder 3"/>
          <p:cNvSpPr>
            <a:spLocks noGrp="1"/>
          </p:cNvSpPr>
          <p:nvPr>
            <p:ph type="body" sz="quarter" idx="11"/>
          </p:nvPr>
        </p:nvSpPr>
        <p:spPr>
          <a:xfrm>
            <a:off x="1134318" y="1273966"/>
            <a:ext cx="5267741" cy="1524142"/>
          </a:xfrm>
        </p:spPr>
        <p:txBody>
          <a:bodyPr>
            <a:noAutofit/>
          </a:bodyPr>
          <a:lstStyle>
            <a:lvl1pPr marL="0" indent="0">
              <a:buNone/>
              <a:defRPr sz="2000" b="1">
                <a:solidFill>
                  <a:schemeClr val="tx1"/>
                </a:solidFill>
                <a:latin typeface="Calibri" charset="0"/>
                <a:ea typeface="Calibri" charset="0"/>
                <a:cs typeface="Calibri" charset="0"/>
              </a:defRPr>
            </a:lvl1pPr>
            <a:lvl2pPr marL="342900" indent="0">
              <a:buNone/>
              <a:defRPr sz="2000" b="1">
                <a:solidFill>
                  <a:schemeClr val="tx1"/>
                </a:solidFill>
                <a:latin typeface="Calibri" charset="0"/>
                <a:ea typeface="Calibri" charset="0"/>
                <a:cs typeface="Calibri" charset="0"/>
              </a:defRPr>
            </a:lvl2pPr>
            <a:lvl3pPr marL="685800" indent="0">
              <a:buNone/>
              <a:defRPr sz="2000" b="1">
                <a:solidFill>
                  <a:schemeClr val="tx1"/>
                </a:solidFill>
                <a:latin typeface="Calibri" charset="0"/>
                <a:ea typeface="Calibri" charset="0"/>
                <a:cs typeface="Calibri" charset="0"/>
              </a:defRPr>
            </a:lvl3pPr>
            <a:lvl4pPr marL="1028700" indent="0">
              <a:buNone/>
              <a:defRPr sz="2800" b="1">
                <a:solidFill>
                  <a:schemeClr val="accent1"/>
                </a:solidFill>
                <a:latin typeface="+mn-lt"/>
              </a:defRPr>
            </a:lvl4pPr>
            <a:lvl5pPr marL="1371600" indent="0">
              <a:buNone/>
              <a:defRPr sz="2800" b="1">
                <a:solidFill>
                  <a:schemeClr val="accent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5" name="Text Placeholder 2"/>
          <p:cNvSpPr>
            <a:spLocks noGrp="1"/>
          </p:cNvSpPr>
          <p:nvPr>
            <p:ph type="body" sz="quarter" idx="12" hasCustomPrompt="1"/>
          </p:nvPr>
        </p:nvSpPr>
        <p:spPr>
          <a:xfrm>
            <a:off x="401638" y="1156042"/>
            <a:ext cx="848428" cy="996950"/>
          </a:xfrm>
        </p:spPr>
        <p:txBody>
          <a:bodyPr>
            <a:noAutofit/>
          </a:bodyPr>
          <a:lstStyle>
            <a:lvl1pPr marL="0" indent="0">
              <a:buNone/>
              <a:defRPr sz="3600" b="1"/>
            </a:lvl1pPr>
            <a:lvl2pPr marL="342900" indent="0">
              <a:buNone/>
              <a:defRPr/>
            </a:lvl2pPr>
          </a:lstStyle>
          <a:p>
            <a:pPr lvl="0"/>
            <a:r>
              <a:rPr lang="en-US" dirty="0" smtClean="0"/>
              <a:t>8a</a:t>
            </a:r>
            <a:endParaRPr lang="en-US" dirty="0"/>
          </a:p>
        </p:txBody>
      </p:sp>
      <p:sp>
        <p:nvSpPr>
          <p:cNvPr id="9" name="Rectangle 8"/>
          <p:cNvSpPr/>
          <p:nvPr userDrawn="1"/>
        </p:nvSpPr>
        <p:spPr>
          <a:xfrm>
            <a:off x="2887377" y="200071"/>
            <a:ext cx="5180036" cy="400110"/>
          </a:xfrm>
          <a:prstGeom prst="rect">
            <a:avLst/>
          </a:prstGeom>
        </p:spPr>
        <p:txBody>
          <a:bodyPr wrap="square">
            <a:spAutoFit/>
          </a:bodyPr>
          <a:lstStyle/>
          <a:p>
            <a:pPr marL="0" marR="0">
              <a:spcBef>
                <a:spcPts val="0"/>
              </a:spcBef>
              <a:spcAft>
                <a:spcPts val="0"/>
              </a:spcAft>
            </a:pPr>
            <a:r>
              <a:rPr lang="en-US" sz="2000" b="0" spc="150" baseline="0" smtClean="0">
                <a:solidFill>
                  <a:schemeClr val="tx1"/>
                </a:solidFill>
                <a:effectLst/>
                <a:latin typeface="Calibri" charset="0"/>
                <a:ea typeface="Calibri" charset="0"/>
                <a:cs typeface="Calibri" charset="0"/>
              </a:rPr>
              <a:t>EXTENSION OF POLL HOURS</a:t>
            </a:r>
            <a:endParaRPr lang="en-US" sz="2000" b="0" spc="150" baseline="0" dirty="0" smtClean="0">
              <a:solidFill>
                <a:schemeClr val="tx1"/>
              </a:solidFill>
              <a:effectLst/>
              <a:latin typeface="Calibri" charset="0"/>
              <a:ea typeface="Calibri" charset="0"/>
              <a:cs typeface="Calibri" charset="0"/>
            </a:endParaRPr>
          </a:p>
        </p:txBody>
      </p:sp>
    </p:spTree>
    <p:extLst>
      <p:ext uri="{BB962C8B-B14F-4D97-AF65-F5344CB8AC3E}">
        <p14:creationId xmlns:p14="http://schemas.microsoft.com/office/powerpoint/2010/main" val="6122301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oting malfunctions cover">
    <p:spTree>
      <p:nvGrpSpPr>
        <p:cNvPr id="1" name=""/>
        <p:cNvGrpSpPr/>
        <p:nvPr/>
      </p:nvGrpSpPr>
      <p:grpSpPr>
        <a:xfrm>
          <a:off x="0" y="0"/>
          <a:ext cx="0" cy="0"/>
          <a:chOff x="0" y="0"/>
          <a:chExt cx="0" cy="0"/>
        </a:xfrm>
      </p:grpSpPr>
      <p:sp>
        <p:nvSpPr>
          <p:cNvPr id="6" name="Rectangle 5"/>
          <p:cNvSpPr/>
          <p:nvPr userDrawn="1"/>
        </p:nvSpPr>
        <p:spPr>
          <a:xfrm>
            <a:off x="827904" y="1805202"/>
            <a:ext cx="5301434" cy="707886"/>
          </a:xfrm>
          <a:prstGeom prst="rect">
            <a:avLst/>
          </a:prstGeom>
        </p:spPr>
        <p:txBody>
          <a:bodyPr wrap="square">
            <a:spAutoFit/>
          </a:bodyPr>
          <a:lstStyle/>
          <a:p>
            <a:pPr marL="0" marR="0">
              <a:spcBef>
                <a:spcPts val="0"/>
              </a:spcBef>
              <a:spcAft>
                <a:spcPts val="0"/>
              </a:spcAft>
            </a:pPr>
            <a:r>
              <a:rPr lang="en-US" sz="4000" b="1" spc="150" baseline="0" dirty="0" smtClean="0">
                <a:solidFill>
                  <a:schemeClr val="tx1"/>
                </a:solidFill>
                <a:effectLst/>
                <a:latin typeface="Calibri" charset="0"/>
                <a:ea typeface="Calibri" charset="0"/>
                <a:cs typeface="Calibri" charset="0"/>
              </a:rPr>
              <a:t>Voting Malfunctions</a:t>
            </a:r>
            <a:endParaRPr lang="en-US" sz="4000" b="1" spc="150" baseline="0" dirty="0">
              <a:solidFill>
                <a:schemeClr val="tx1"/>
              </a:solidFill>
              <a:effectLst/>
              <a:latin typeface="Calibri" charset="0"/>
              <a:ea typeface="Calibri" charset="0"/>
              <a:cs typeface="Calibri" charset="0"/>
            </a:endParaRPr>
          </a:p>
        </p:txBody>
      </p:sp>
      <p:sp>
        <p:nvSpPr>
          <p:cNvPr id="7" name="TextBox 6"/>
          <p:cNvSpPr txBox="1"/>
          <p:nvPr userDrawn="1"/>
        </p:nvSpPr>
        <p:spPr>
          <a:xfrm>
            <a:off x="827903" y="2950595"/>
            <a:ext cx="5301435" cy="836126"/>
          </a:xfrm>
          <a:prstGeom prst="rect">
            <a:avLst/>
          </a:prstGeom>
          <a:noFill/>
        </p:spPr>
        <p:txBody>
          <a:bodyPr wrap="square" rtlCol="0">
            <a:spAutoFit/>
          </a:bodyPr>
          <a:lstStyle/>
          <a:p>
            <a:pPr marL="520700" marR="0" lvl="0" indent="-520700" algn="l" defTabSz="914400" rtl="0" eaLnBrk="1" fontAlgn="auto" latinLnBrk="0" hangingPunct="1">
              <a:lnSpc>
                <a:spcPct val="100000"/>
              </a:lnSpc>
              <a:spcBef>
                <a:spcPts val="1000"/>
              </a:spcBef>
              <a:spcAft>
                <a:spcPts val="0"/>
              </a:spcAft>
              <a:buClrTx/>
              <a:buSzTx/>
              <a:buFont typeface="Arial" charset="0"/>
              <a:buNone/>
              <a:tabLst/>
              <a:defRPr/>
            </a:pPr>
            <a:r>
              <a:rPr lang="en-US" sz="2000" baseline="0" dirty="0" smtClean="0"/>
              <a:t>21. If the electronic </a:t>
            </a:r>
            <a:r>
              <a:rPr lang="en-US" sz="2000" baseline="0" dirty="0" err="1" smtClean="0"/>
              <a:t>pollbook</a:t>
            </a:r>
            <a:r>
              <a:rPr lang="en-US" sz="2000" baseline="0" dirty="0" smtClean="0"/>
              <a:t> malfunctions. </a:t>
            </a:r>
            <a:endParaRPr lang="en-US" sz="2000" baseline="0" dirty="0" smtClean="0">
              <a:solidFill>
                <a:schemeClr val="tx1"/>
              </a:solidFill>
            </a:endParaRPr>
          </a:p>
          <a:p>
            <a:pPr marL="457200" marR="0" lvl="0" indent="-457200" algn="l" defTabSz="914400" rtl="0" eaLnBrk="1" fontAlgn="auto" latinLnBrk="0" hangingPunct="1">
              <a:lnSpc>
                <a:spcPct val="100000"/>
              </a:lnSpc>
              <a:spcBef>
                <a:spcPts val="1000"/>
              </a:spcBef>
              <a:spcAft>
                <a:spcPts val="0"/>
              </a:spcAft>
              <a:buClrTx/>
              <a:buSzTx/>
              <a:buFont typeface="Arial" charset="0"/>
              <a:buNone/>
              <a:tabLst/>
              <a:defRPr/>
            </a:pPr>
            <a:r>
              <a:rPr lang="en-US" sz="2000" baseline="0" dirty="0" smtClean="0">
                <a:solidFill>
                  <a:schemeClr val="tx1"/>
                </a:solidFill>
              </a:rPr>
              <a:t>22. If the voting system malfunctions. </a:t>
            </a:r>
          </a:p>
        </p:txBody>
      </p:sp>
      <p:sp>
        <p:nvSpPr>
          <p:cNvPr id="9" name="Rectangle 8"/>
          <p:cNvSpPr/>
          <p:nvPr userDrawn="1"/>
        </p:nvSpPr>
        <p:spPr>
          <a:xfrm rot="5400000">
            <a:off x="6176749" y="8459837"/>
            <a:ext cx="914400" cy="463777"/>
          </a:xfrm>
          <a:prstGeom prst="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cxnSp>
        <p:nvCxnSpPr>
          <p:cNvPr id="10" name="Straight Connector 9"/>
          <p:cNvCxnSpPr/>
          <p:nvPr userDrawn="1"/>
        </p:nvCxnSpPr>
        <p:spPr>
          <a:xfrm>
            <a:off x="974458" y="1547348"/>
            <a:ext cx="5387747"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739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9" name="Rectangle 18"/>
          <p:cNvSpPr/>
          <p:nvPr userDrawn="1"/>
        </p:nvSpPr>
        <p:spPr>
          <a:xfrm rot="5400000">
            <a:off x="6176749" y="225309"/>
            <a:ext cx="914400" cy="46377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sp>
        <p:nvSpPr>
          <p:cNvPr id="17" name="Rectangle 16"/>
          <p:cNvSpPr/>
          <p:nvPr userDrawn="1"/>
        </p:nvSpPr>
        <p:spPr>
          <a:xfrm>
            <a:off x="249724" y="1712236"/>
            <a:ext cx="3812927" cy="1938992"/>
          </a:xfrm>
          <a:prstGeom prst="rect">
            <a:avLst/>
          </a:prstGeom>
        </p:spPr>
        <p:txBody>
          <a:bodyPr wrap="square">
            <a:spAutoFit/>
          </a:bodyPr>
          <a:lstStyle/>
          <a:p>
            <a:pPr marL="0" marR="0">
              <a:lnSpc>
                <a:spcPct val="100000"/>
              </a:lnSpc>
              <a:spcBef>
                <a:spcPts val="0"/>
              </a:spcBef>
              <a:spcAft>
                <a:spcPts val="0"/>
              </a:spcAft>
            </a:pPr>
            <a:r>
              <a:rPr lang="en-US" sz="6000" b="1" spc="150" baseline="0" dirty="0" smtClean="0">
                <a:solidFill>
                  <a:schemeClr val="tx1"/>
                </a:solidFill>
                <a:effectLst/>
                <a:latin typeface="Calibri" charset="0"/>
                <a:ea typeface="Calibri" charset="0"/>
                <a:cs typeface="Calibri" charset="0"/>
              </a:rPr>
              <a:t>What to do when</a:t>
            </a:r>
            <a:r>
              <a:rPr lang="is-IS" sz="6000" b="1" spc="150" baseline="0" dirty="0" smtClean="0">
                <a:solidFill>
                  <a:schemeClr val="tx1"/>
                </a:solidFill>
                <a:effectLst/>
                <a:latin typeface="Calibri" charset="0"/>
                <a:ea typeface="Calibri" charset="0"/>
                <a:cs typeface="Calibri" charset="0"/>
              </a:rPr>
              <a:t>…</a:t>
            </a:r>
            <a:endParaRPr lang="en-US" sz="6000" b="1" spc="150" baseline="0" dirty="0">
              <a:solidFill>
                <a:schemeClr val="tx1"/>
              </a:solidFill>
              <a:effectLst/>
              <a:latin typeface="Calibri" charset="0"/>
              <a:ea typeface="Calibri" charset="0"/>
              <a:cs typeface="Calibri" charset="0"/>
            </a:endParaRPr>
          </a:p>
        </p:txBody>
      </p:sp>
      <p:sp>
        <p:nvSpPr>
          <p:cNvPr id="3" name="TextBox 2"/>
          <p:cNvSpPr txBox="1"/>
          <p:nvPr userDrawn="1"/>
        </p:nvSpPr>
        <p:spPr>
          <a:xfrm>
            <a:off x="4487697" y="2389748"/>
            <a:ext cx="1768063" cy="954107"/>
          </a:xfrm>
          <a:prstGeom prst="rect">
            <a:avLst/>
          </a:prstGeom>
          <a:noFill/>
        </p:spPr>
        <p:txBody>
          <a:bodyPr wrap="square" rtlCol="0">
            <a:spAutoFit/>
          </a:bodyPr>
          <a:lstStyle/>
          <a:p>
            <a:pPr marL="0" algn="l" defTabSz="914400" rtl="0" eaLnBrk="1" latinLnBrk="0" hangingPunct="1"/>
            <a:r>
              <a:rPr lang="en-US" sz="2000" b="0" kern="1200" baseline="0" dirty="0" err="1" smtClean="0">
                <a:solidFill>
                  <a:schemeClr val="tx1"/>
                </a:solidFill>
                <a:latin typeface="+mn-lt"/>
                <a:ea typeface="+mn-ea"/>
                <a:cs typeface="+mn-cs"/>
              </a:rPr>
              <a:t>Pollbook</a:t>
            </a:r>
            <a:endParaRPr lang="en-US" sz="2000" b="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kern="1200" baseline="0" dirty="0" smtClean="0">
                <a:solidFill>
                  <a:schemeClr val="tx1"/>
                </a:solidFill>
                <a:latin typeface="+mn-lt"/>
                <a:ea typeface="+mn-ea"/>
                <a:cs typeface="+mn-cs"/>
              </a:rPr>
              <a:t>Problems 8 - 14</a:t>
            </a:r>
          </a:p>
          <a:p>
            <a:pPr marL="0" algn="l" defTabSz="914400" rtl="0" eaLnBrk="1" latinLnBrk="0" hangingPunct="1"/>
            <a:endParaRPr lang="en-US" sz="2000" b="0" kern="1200" baseline="0" dirty="0">
              <a:solidFill>
                <a:schemeClr val="tx1"/>
              </a:solidFill>
              <a:latin typeface="+mn-lt"/>
              <a:ea typeface="+mn-ea"/>
              <a:cs typeface="+mn-cs"/>
            </a:endParaRPr>
          </a:p>
        </p:txBody>
      </p:sp>
      <p:sp>
        <p:nvSpPr>
          <p:cNvPr id="8" name="TextBox 7"/>
          <p:cNvSpPr txBox="1"/>
          <p:nvPr userDrawn="1"/>
        </p:nvSpPr>
        <p:spPr>
          <a:xfrm>
            <a:off x="4496255" y="1140683"/>
            <a:ext cx="1906167" cy="1261884"/>
          </a:xfrm>
          <a:prstGeom prst="rect">
            <a:avLst/>
          </a:prstGeom>
          <a:noFill/>
        </p:spPr>
        <p:txBody>
          <a:bodyPr wrap="square" rtlCol="0">
            <a:spAutoFit/>
          </a:bodyPr>
          <a:lstStyle/>
          <a:p>
            <a:r>
              <a:rPr lang="en-US" sz="2000" b="0" baseline="0" dirty="0" smtClean="0">
                <a:solidFill>
                  <a:schemeClr val="tx1"/>
                </a:solidFill>
              </a:rPr>
              <a:t>Address or name change</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kern="1200" baseline="0" dirty="0" smtClean="0">
                <a:solidFill>
                  <a:schemeClr val="tx1"/>
                </a:solidFill>
                <a:latin typeface="+mn-lt"/>
                <a:ea typeface="+mn-ea"/>
                <a:cs typeface="+mn-cs"/>
              </a:rPr>
              <a:t>Problems 3 - 7</a:t>
            </a:r>
          </a:p>
          <a:p>
            <a:endParaRPr lang="en-US" sz="2000" b="0" dirty="0">
              <a:solidFill>
                <a:schemeClr val="tx1"/>
              </a:solidFill>
            </a:endParaRPr>
          </a:p>
        </p:txBody>
      </p:sp>
      <p:sp>
        <p:nvSpPr>
          <p:cNvPr id="9" name="TextBox 8"/>
          <p:cNvSpPr txBox="1"/>
          <p:nvPr userDrawn="1"/>
        </p:nvSpPr>
        <p:spPr>
          <a:xfrm>
            <a:off x="4514568" y="3543925"/>
            <a:ext cx="2028324" cy="954107"/>
          </a:xfrm>
          <a:prstGeom prst="rect">
            <a:avLst/>
          </a:prstGeom>
          <a:noFill/>
          <a:ln>
            <a:noFill/>
          </a:ln>
        </p:spPr>
        <p:txBody>
          <a:bodyPr wrap="square" rtlCol="0">
            <a:spAutoFit/>
          </a:bodyPr>
          <a:lstStyle/>
          <a:p>
            <a:r>
              <a:rPr lang="en-US" sz="2000" b="0" kern="1200" baseline="0" dirty="0" smtClean="0">
                <a:solidFill>
                  <a:schemeClr val="tx1"/>
                </a:solidFill>
                <a:latin typeface="+mn-lt"/>
                <a:ea typeface="+mn-ea"/>
                <a:cs typeface="+mn-cs"/>
              </a:rPr>
              <a:t>Accessibility</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kern="1200" baseline="0" dirty="0" smtClean="0">
                <a:solidFill>
                  <a:schemeClr val="tx1"/>
                </a:solidFill>
                <a:latin typeface="+mn-lt"/>
                <a:ea typeface="+mn-ea"/>
                <a:cs typeface="+mn-cs"/>
              </a:rPr>
              <a:t>Problems 15 - 17</a:t>
            </a:r>
          </a:p>
          <a:p>
            <a:endParaRPr lang="en-US" sz="2000" b="0" kern="1200" baseline="0" dirty="0">
              <a:solidFill>
                <a:schemeClr val="tx1"/>
              </a:solidFill>
              <a:latin typeface="+mn-lt"/>
              <a:ea typeface="+mn-ea"/>
              <a:cs typeface="+mn-cs"/>
            </a:endParaRPr>
          </a:p>
        </p:txBody>
      </p:sp>
      <p:sp>
        <p:nvSpPr>
          <p:cNvPr id="12" name="TextBox 11"/>
          <p:cNvSpPr txBox="1"/>
          <p:nvPr userDrawn="1"/>
        </p:nvSpPr>
        <p:spPr>
          <a:xfrm>
            <a:off x="249724" y="3735951"/>
            <a:ext cx="3824317" cy="967957"/>
          </a:xfrm>
          <a:prstGeom prst="rect">
            <a:avLst/>
          </a:prstGeom>
          <a:noFill/>
        </p:spPr>
        <p:txBody>
          <a:bodyPr wrap="square" rtlCol="0">
            <a:spAutoFit/>
          </a:bodyPr>
          <a:lstStyle/>
          <a:p>
            <a:pPr marL="0" marR="0" lvl="0" indent="0" algn="l" defTabSz="1219195" rtl="0" eaLnBrk="1" fontAlgn="auto" latinLnBrk="0" hangingPunct="1">
              <a:lnSpc>
                <a:spcPct val="150000"/>
              </a:lnSpc>
              <a:spcBef>
                <a:spcPts val="0"/>
              </a:spcBef>
              <a:spcAft>
                <a:spcPts val="0"/>
              </a:spcAft>
              <a:buClrTx/>
              <a:buSzTx/>
              <a:buFont typeface="Arial" charset="0"/>
              <a:buNone/>
              <a:tabLst/>
              <a:defRPr/>
            </a:pPr>
            <a:r>
              <a:rPr lang="en-US" sz="2000" b="0" baseline="0" dirty="0" smtClean="0">
                <a:solidFill>
                  <a:schemeClr val="tx1"/>
                </a:solidFill>
              </a:rPr>
              <a:t>A complete guide for helping voters with exceptional situations. </a:t>
            </a:r>
          </a:p>
        </p:txBody>
      </p:sp>
      <p:sp>
        <p:nvSpPr>
          <p:cNvPr id="21" name="Rectangle 20"/>
          <p:cNvSpPr/>
          <p:nvPr userDrawn="1"/>
        </p:nvSpPr>
        <p:spPr>
          <a:xfrm>
            <a:off x="249724" y="237792"/>
            <a:ext cx="3967786" cy="400110"/>
          </a:xfrm>
          <a:prstGeom prst="rect">
            <a:avLst/>
          </a:prstGeom>
        </p:spPr>
        <p:txBody>
          <a:bodyPr wrap="square">
            <a:spAutoFit/>
          </a:bodyPr>
          <a:lstStyle/>
          <a:p>
            <a:pPr marL="0" marR="0">
              <a:spcBef>
                <a:spcPts val="0"/>
              </a:spcBef>
              <a:spcAft>
                <a:spcPts val="0"/>
              </a:spcAft>
            </a:pPr>
            <a:r>
              <a:rPr lang="en-US" sz="2000" b="0" spc="150" baseline="0" dirty="0" smtClean="0">
                <a:solidFill>
                  <a:schemeClr val="tx1"/>
                </a:solidFill>
                <a:effectLst/>
                <a:latin typeface="Calibri" charset="0"/>
                <a:ea typeface="Calibri" charset="0"/>
                <a:cs typeface="Calibri" charset="0"/>
              </a:rPr>
              <a:t>VIRGINIA’S WHAT IFS</a:t>
            </a:r>
          </a:p>
        </p:txBody>
      </p:sp>
      <p:sp>
        <p:nvSpPr>
          <p:cNvPr id="23" name="TextBox 22"/>
          <p:cNvSpPr txBox="1"/>
          <p:nvPr userDrawn="1"/>
        </p:nvSpPr>
        <p:spPr>
          <a:xfrm>
            <a:off x="4453488" y="133549"/>
            <a:ext cx="2028324" cy="954107"/>
          </a:xfrm>
          <a:prstGeom prst="rect">
            <a:avLst/>
          </a:prstGeom>
          <a:noFill/>
        </p:spPr>
        <p:txBody>
          <a:bodyPr wrap="square" rtlCol="0">
            <a:spAutoFit/>
          </a:bodyPr>
          <a:lstStyle/>
          <a:p>
            <a:r>
              <a:rPr lang="en-US" sz="2000" b="0" baseline="0" dirty="0" smtClean="0">
                <a:solidFill>
                  <a:schemeClr val="tx1"/>
                </a:solidFill>
              </a:rPr>
              <a:t>Identification</a:t>
            </a:r>
          </a:p>
          <a:p>
            <a:r>
              <a:rPr lang="en-US" sz="1600" b="0" baseline="0" dirty="0" smtClean="0">
                <a:solidFill>
                  <a:schemeClr val="tx1"/>
                </a:solidFill>
              </a:rPr>
              <a:t>Problems 1 - 2</a:t>
            </a:r>
          </a:p>
          <a:p>
            <a:endParaRPr lang="en-US" sz="2000" b="0" dirty="0">
              <a:solidFill>
                <a:schemeClr val="tx1"/>
              </a:solidFill>
            </a:endParaRPr>
          </a:p>
        </p:txBody>
      </p:sp>
      <p:sp>
        <p:nvSpPr>
          <p:cNvPr id="32" name="Rectangle 31"/>
          <p:cNvSpPr/>
          <p:nvPr userDrawn="1"/>
        </p:nvSpPr>
        <p:spPr>
          <a:xfrm rot="5400000">
            <a:off x="6176749" y="1400967"/>
            <a:ext cx="914400" cy="463777"/>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sp>
        <p:nvSpPr>
          <p:cNvPr id="33" name="Rectangle 32"/>
          <p:cNvSpPr/>
          <p:nvPr userDrawn="1"/>
        </p:nvSpPr>
        <p:spPr>
          <a:xfrm rot="5400000">
            <a:off x="6176749" y="3752283"/>
            <a:ext cx="914400" cy="463777"/>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sp>
        <p:nvSpPr>
          <p:cNvPr id="34" name="Rectangle 33"/>
          <p:cNvSpPr/>
          <p:nvPr userDrawn="1"/>
        </p:nvSpPr>
        <p:spPr>
          <a:xfrm rot="5400000">
            <a:off x="6176749" y="4927941"/>
            <a:ext cx="914400" cy="463777"/>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sp>
        <p:nvSpPr>
          <p:cNvPr id="35" name="Rectangle 34"/>
          <p:cNvSpPr/>
          <p:nvPr userDrawn="1"/>
        </p:nvSpPr>
        <p:spPr>
          <a:xfrm rot="5400000">
            <a:off x="6176749" y="2576625"/>
            <a:ext cx="914400" cy="46377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2118">
              <a:solidFill>
                <a:schemeClr val="tx1"/>
              </a:solidFill>
            </a:endParaRPr>
          </a:p>
        </p:txBody>
      </p:sp>
      <p:sp>
        <p:nvSpPr>
          <p:cNvPr id="36" name="Rectangle 35"/>
          <p:cNvSpPr/>
          <p:nvPr userDrawn="1"/>
        </p:nvSpPr>
        <p:spPr>
          <a:xfrm rot="5400000">
            <a:off x="6176749" y="7279257"/>
            <a:ext cx="914400" cy="463777"/>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sp>
        <p:nvSpPr>
          <p:cNvPr id="37" name="Rectangle 36"/>
          <p:cNvSpPr/>
          <p:nvPr userDrawn="1"/>
        </p:nvSpPr>
        <p:spPr>
          <a:xfrm rot="5400000">
            <a:off x="6176749" y="8454912"/>
            <a:ext cx="914400" cy="463777"/>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sp>
        <p:nvSpPr>
          <p:cNvPr id="38" name="Rectangle 37"/>
          <p:cNvSpPr/>
          <p:nvPr userDrawn="1"/>
        </p:nvSpPr>
        <p:spPr>
          <a:xfrm rot="5400000">
            <a:off x="6176749" y="6103599"/>
            <a:ext cx="914400" cy="463777"/>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sp>
        <p:nvSpPr>
          <p:cNvPr id="40" name="TextBox 39"/>
          <p:cNvSpPr txBox="1"/>
          <p:nvPr userDrawn="1"/>
        </p:nvSpPr>
        <p:spPr>
          <a:xfrm>
            <a:off x="4570152" y="7029869"/>
            <a:ext cx="1819302" cy="1261884"/>
          </a:xfrm>
          <a:prstGeom prst="rect">
            <a:avLst/>
          </a:prstGeom>
          <a:noFill/>
        </p:spPr>
        <p:txBody>
          <a:bodyPr wrap="square" rtlCol="0">
            <a:spAutoFit/>
          </a:bodyPr>
          <a:lstStyle/>
          <a:p>
            <a:r>
              <a:rPr lang="en-US" sz="2000" b="0" kern="1200" baseline="0" dirty="0" smtClean="0">
                <a:solidFill>
                  <a:schemeClr val="tx1"/>
                </a:solidFill>
                <a:latin typeface="+mn-lt"/>
                <a:ea typeface="+mn-ea"/>
                <a:cs typeface="+mn-cs"/>
              </a:rPr>
              <a:t>Extension of Poll Hours</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kern="1200" baseline="0" dirty="0" smtClean="0">
                <a:solidFill>
                  <a:schemeClr val="tx1"/>
                </a:solidFill>
                <a:latin typeface="+mn-lt"/>
                <a:ea typeface="+mn-ea"/>
                <a:cs typeface="+mn-cs"/>
              </a:rPr>
              <a:t>Problems 20</a:t>
            </a:r>
          </a:p>
          <a:p>
            <a:endParaRPr lang="en-US" sz="2000" b="0" kern="1200" baseline="0" dirty="0">
              <a:solidFill>
                <a:schemeClr val="tx1"/>
              </a:solidFill>
              <a:latin typeface="+mn-lt"/>
              <a:ea typeface="+mn-ea"/>
              <a:cs typeface="+mn-cs"/>
            </a:endParaRPr>
          </a:p>
        </p:txBody>
      </p:sp>
      <p:sp>
        <p:nvSpPr>
          <p:cNvPr id="41" name="TextBox 40"/>
          <p:cNvSpPr txBox="1"/>
          <p:nvPr userDrawn="1"/>
        </p:nvSpPr>
        <p:spPr>
          <a:xfrm>
            <a:off x="4539689" y="5872936"/>
            <a:ext cx="1819297" cy="954107"/>
          </a:xfrm>
          <a:prstGeom prst="rect">
            <a:avLst/>
          </a:prstGeom>
          <a:noFill/>
        </p:spPr>
        <p:txBody>
          <a:bodyPr wrap="square" rtlCol="0">
            <a:spAutoFit/>
          </a:bodyPr>
          <a:lstStyle/>
          <a:p>
            <a:r>
              <a:rPr lang="en-US" sz="2000" b="0" kern="1200" baseline="0" dirty="0" smtClean="0">
                <a:solidFill>
                  <a:schemeClr val="tx1"/>
                </a:solidFill>
                <a:latin typeface="+mn-lt"/>
                <a:ea typeface="+mn-ea"/>
                <a:cs typeface="+mn-cs"/>
              </a:rPr>
              <a:t>Absentee</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kern="1200" baseline="0" dirty="0" smtClean="0">
                <a:solidFill>
                  <a:schemeClr val="tx1"/>
                </a:solidFill>
                <a:latin typeface="+mn-lt"/>
                <a:ea typeface="+mn-ea"/>
                <a:cs typeface="+mn-cs"/>
              </a:rPr>
              <a:t>Problem 19</a:t>
            </a:r>
          </a:p>
          <a:p>
            <a:endParaRPr lang="en-US" sz="2000" b="0" kern="1200" baseline="0" dirty="0">
              <a:solidFill>
                <a:schemeClr val="tx1"/>
              </a:solidFill>
              <a:latin typeface="+mn-lt"/>
              <a:ea typeface="+mn-ea"/>
              <a:cs typeface="+mn-cs"/>
            </a:endParaRPr>
          </a:p>
        </p:txBody>
      </p:sp>
      <p:sp>
        <p:nvSpPr>
          <p:cNvPr id="42" name="TextBox 41"/>
          <p:cNvSpPr txBox="1"/>
          <p:nvPr userDrawn="1"/>
        </p:nvSpPr>
        <p:spPr>
          <a:xfrm>
            <a:off x="4616628" y="8183535"/>
            <a:ext cx="1639132" cy="1261884"/>
          </a:xfrm>
          <a:prstGeom prst="rect">
            <a:avLst/>
          </a:prstGeom>
          <a:noFill/>
          <a:ln>
            <a:noFill/>
          </a:ln>
        </p:spPr>
        <p:txBody>
          <a:bodyPr wrap="square" rtlCol="0">
            <a:spAutoFit/>
          </a:bodyPr>
          <a:lstStyle/>
          <a:p>
            <a:r>
              <a:rPr lang="en-US" sz="2000" b="0" kern="1200" baseline="0" dirty="0" smtClean="0">
                <a:solidFill>
                  <a:schemeClr val="tx1"/>
                </a:solidFill>
                <a:latin typeface="+mn-lt"/>
                <a:ea typeface="+mn-ea"/>
                <a:cs typeface="+mn-cs"/>
              </a:rPr>
              <a:t>Voting Malfunctions</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kern="1200" baseline="0" dirty="0" smtClean="0">
                <a:solidFill>
                  <a:schemeClr val="tx1"/>
                </a:solidFill>
                <a:latin typeface="+mn-lt"/>
                <a:ea typeface="+mn-ea"/>
                <a:cs typeface="+mn-cs"/>
              </a:rPr>
              <a:t>Problems 21 - 22</a:t>
            </a:r>
          </a:p>
          <a:p>
            <a:endParaRPr lang="en-US" sz="2000" b="0" kern="1200" baseline="0" dirty="0">
              <a:solidFill>
                <a:schemeClr val="tx1"/>
              </a:solidFill>
              <a:latin typeface="+mn-lt"/>
              <a:ea typeface="+mn-ea"/>
              <a:cs typeface="+mn-cs"/>
            </a:endParaRPr>
          </a:p>
        </p:txBody>
      </p:sp>
      <p:sp>
        <p:nvSpPr>
          <p:cNvPr id="46" name="TextBox 45"/>
          <p:cNvSpPr txBox="1"/>
          <p:nvPr userDrawn="1"/>
        </p:nvSpPr>
        <p:spPr>
          <a:xfrm>
            <a:off x="4570152" y="4731230"/>
            <a:ext cx="2171400" cy="646331"/>
          </a:xfrm>
          <a:prstGeom prst="rect">
            <a:avLst/>
          </a:prstGeom>
          <a:noFill/>
        </p:spPr>
        <p:txBody>
          <a:bodyPr wrap="square" rtlCol="0">
            <a:spAutoFit/>
          </a:bodyPr>
          <a:lstStyle/>
          <a:p>
            <a:pPr marL="0" algn="l" defTabSz="914400" rtl="0" eaLnBrk="1" latinLnBrk="0" hangingPunct="1"/>
            <a:r>
              <a:rPr lang="en-US" sz="2000" b="0" kern="1200" baseline="0" dirty="0" smtClean="0">
                <a:solidFill>
                  <a:schemeClr val="tx1"/>
                </a:solidFill>
                <a:latin typeface="+mn-lt"/>
                <a:ea typeface="+mn-ea"/>
                <a:cs typeface="+mn-cs"/>
              </a:rPr>
              <a:t>Other</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kern="1200" baseline="0" dirty="0" smtClean="0">
                <a:solidFill>
                  <a:schemeClr val="tx1"/>
                </a:solidFill>
                <a:latin typeface="+mn-lt"/>
                <a:ea typeface="+mn-ea"/>
                <a:cs typeface="+mn-cs"/>
              </a:rPr>
              <a:t>Problem 18</a:t>
            </a:r>
          </a:p>
        </p:txBody>
      </p:sp>
      <p:cxnSp>
        <p:nvCxnSpPr>
          <p:cNvPr id="6" name="Straight Connector 5"/>
          <p:cNvCxnSpPr/>
          <p:nvPr userDrawn="1"/>
        </p:nvCxnSpPr>
        <p:spPr>
          <a:xfrm>
            <a:off x="4380384" y="15302"/>
            <a:ext cx="26894" cy="9128699"/>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346717" y="676122"/>
            <a:ext cx="309572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96769" y="8620780"/>
            <a:ext cx="2465408" cy="461665"/>
          </a:xfrm>
          <a:prstGeom prst="rect">
            <a:avLst/>
          </a:prstGeom>
          <a:noFill/>
        </p:spPr>
        <p:txBody>
          <a:bodyPr wrap="square" rtlCol="0">
            <a:spAutoFit/>
          </a:bodyPr>
          <a:lstStyle/>
          <a:p>
            <a:r>
              <a:rPr lang="en-US" sz="1200" dirty="0" smtClean="0"/>
              <a:t>Revised October 2017</a:t>
            </a:r>
          </a:p>
          <a:p>
            <a:r>
              <a:rPr lang="en-US" sz="1200" dirty="0" smtClean="0"/>
              <a:t>Version 1</a:t>
            </a:r>
            <a:endParaRPr lang="en-US" sz="1200" dirty="0"/>
          </a:p>
        </p:txBody>
      </p:sp>
    </p:spTree>
    <p:extLst>
      <p:ext uri="{BB962C8B-B14F-4D97-AF65-F5344CB8AC3E}">
        <p14:creationId xmlns:p14="http://schemas.microsoft.com/office/powerpoint/2010/main" val="179273392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oting malfunctions content">
    <p:spTree>
      <p:nvGrpSpPr>
        <p:cNvPr id="1" name=""/>
        <p:cNvGrpSpPr/>
        <p:nvPr/>
      </p:nvGrpSpPr>
      <p:grpSpPr>
        <a:xfrm>
          <a:off x="0" y="0"/>
          <a:ext cx="0" cy="0"/>
          <a:chOff x="0" y="0"/>
          <a:chExt cx="0" cy="0"/>
        </a:xfrm>
      </p:grpSpPr>
      <p:sp>
        <p:nvSpPr>
          <p:cNvPr id="11" name="Rectangle 10"/>
          <p:cNvSpPr/>
          <p:nvPr userDrawn="1"/>
        </p:nvSpPr>
        <p:spPr>
          <a:xfrm rot="5400000">
            <a:off x="6176749" y="8459837"/>
            <a:ext cx="914400" cy="463777"/>
          </a:xfrm>
          <a:prstGeom prst="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cxnSp>
        <p:nvCxnSpPr>
          <p:cNvPr id="13" name="Straight Connector 12"/>
          <p:cNvCxnSpPr/>
          <p:nvPr userDrawn="1"/>
        </p:nvCxnSpPr>
        <p:spPr>
          <a:xfrm>
            <a:off x="402261" y="661736"/>
            <a:ext cx="5863596"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 Placeholder 2"/>
          <p:cNvSpPr>
            <a:spLocks noGrp="1"/>
          </p:cNvSpPr>
          <p:nvPr>
            <p:ph type="body" sz="quarter" idx="10"/>
          </p:nvPr>
        </p:nvSpPr>
        <p:spPr>
          <a:xfrm>
            <a:off x="402260" y="2953442"/>
            <a:ext cx="5999799" cy="5764342"/>
          </a:xfrm>
        </p:spPr>
        <p:txBody>
          <a:bodyPr>
            <a:noAutofit/>
          </a:bodyPr>
          <a:lstStyle>
            <a:lvl1pPr marL="342900" indent="-342900">
              <a:buFont typeface="+mj-lt"/>
              <a:buAutoNum type="arabicPeriod"/>
              <a:defRPr sz="1800">
                <a:latin typeface="Calibri" charset="0"/>
                <a:ea typeface="Calibri" charset="0"/>
                <a:cs typeface="Calibri" charset="0"/>
              </a:defRPr>
            </a:lvl1pPr>
            <a:lvl2pPr marL="685800" indent="-342900">
              <a:buFont typeface="+mj-lt"/>
              <a:buAutoNum type="arabicPeriod"/>
              <a:defRPr sz="1800">
                <a:latin typeface="Calibri" charset="0"/>
                <a:ea typeface="Calibri" charset="0"/>
                <a:cs typeface="Calibri" charset="0"/>
              </a:defRPr>
            </a:lvl2pPr>
            <a:lvl3pPr marL="1028700" indent="-342900">
              <a:buFont typeface="+mj-lt"/>
              <a:buAutoNum type="arabicPeriod"/>
              <a:defRPr sz="1800">
                <a:latin typeface="Calibri" charset="0"/>
                <a:ea typeface="Calibri" charset="0"/>
                <a:cs typeface="Calibri" charset="0"/>
              </a:defRPr>
            </a:lvl3pPr>
            <a:lvl4pPr marL="1371600" indent="-342900">
              <a:buFont typeface="+mj-lt"/>
              <a:buAutoNum type="arabicPeriod"/>
              <a:defRPr sz="1800">
                <a:latin typeface="Calibri" charset="0"/>
                <a:ea typeface="Calibri" charset="0"/>
                <a:cs typeface="Calibri" charset="0"/>
              </a:defRPr>
            </a:lvl4pPr>
            <a:lvl5pPr marL="1714500" indent="-342900">
              <a:buFont typeface="+mj-lt"/>
              <a:buAutoNum type="arabicPeriod"/>
              <a:defRPr sz="1800">
                <a:latin typeface="Calibri" charset="0"/>
                <a:ea typeface="Calibri" charset="0"/>
                <a:cs typeface="Calibri"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3"/>
          <p:cNvSpPr>
            <a:spLocks noGrp="1"/>
          </p:cNvSpPr>
          <p:nvPr>
            <p:ph type="body" sz="quarter" idx="11"/>
          </p:nvPr>
        </p:nvSpPr>
        <p:spPr>
          <a:xfrm>
            <a:off x="1134318" y="1273966"/>
            <a:ext cx="5267741" cy="1524142"/>
          </a:xfrm>
        </p:spPr>
        <p:txBody>
          <a:bodyPr>
            <a:noAutofit/>
          </a:bodyPr>
          <a:lstStyle>
            <a:lvl1pPr marL="0" indent="0">
              <a:buNone/>
              <a:defRPr sz="2000" b="1">
                <a:solidFill>
                  <a:schemeClr val="tx1"/>
                </a:solidFill>
                <a:latin typeface="Calibri" charset="0"/>
                <a:ea typeface="Calibri" charset="0"/>
                <a:cs typeface="Calibri" charset="0"/>
              </a:defRPr>
            </a:lvl1pPr>
            <a:lvl2pPr marL="342900" indent="0">
              <a:buNone/>
              <a:defRPr sz="2000" b="1">
                <a:solidFill>
                  <a:schemeClr val="tx1"/>
                </a:solidFill>
                <a:latin typeface="Calibri" charset="0"/>
                <a:ea typeface="Calibri" charset="0"/>
                <a:cs typeface="Calibri" charset="0"/>
              </a:defRPr>
            </a:lvl2pPr>
            <a:lvl3pPr marL="685800" indent="0">
              <a:buNone/>
              <a:defRPr sz="2000" b="1">
                <a:solidFill>
                  <a:schemeClr val="tx1"/>
                </a:solidFill>
                <a:latin typeface="Calibri" charset="0"/>
                <a:ea typeface="Calibri" charset="0"/>
                <a:cs typeface="Calibri" charset="0"/>
              </a:defRPr>
            </a:lvl3pPr>
            <a:lvl4pPr marL="1028700" indent="0">
              <a:buNone/>
              <a:defRPr sz="2800" b="1">
                <a:solidFill>
                  <a:schemeClr val="accent1"/>
                </a:solidFill>
                <a:latin typeface="+mn-lt"/>
              </a:defRPr>
            </a:lvl4pPr>
            <a:lvl5pPr marL="1371600" indent="0">
              <a:buNone/>
              <a:defRPr sz="2800" b="1">
                <a:solidFill>
                  <a:schemeClr val="accent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8" name="Text Placeholder 2"/>
          <p:cNvSpPr>
            <a:spLocks noGrp="1"/>
          </p:cNvSpPr>
          <p:nvPr>
            <p:ph type="body" sz="quarter" idx="12" hasCustomPrompt="1"/>
          </p:nvPr>
        </p:nvSpPr>
        <p:spPr>
          <a:xfrm>
            <a:off x="401638" y="1156042"/>
            <a:ext cx="848428" cy="996950"/>
          </a:xfrm>
        </p:spPr>
        <p:txBody>
          <a:bodyPr>
            <a:noAutofit/>
          </a:bodyPr>
          <a:lstStyle>
            <a:lvl1pPr marL="0" indent="0">
              <a:buNone/>
              <a:defRPr sz="3600" b="1"/>
            </a:lvl1pPr>
            <a:lvl2pPr marL="342900" indent="0">
              <a:buNone/>
              <a:defRPr/>
            </a:lvl2pPr>
          </a:lstStyle>
          <a:p>
            <a:pPr lvl="0"/>
            <a:r>
              <a:rPr lang="en-US" dirty="0" smtClean="0"/>
              <a:t>8a</a:t>
            </a:r>
            <a:endParaRPr lang="en-US" dirty="0"/>
          </a:p>
        </p:txBody>
      </p:sp>
      <p:sp>
        <p:nvSpPr>
          <p:cNvPr id="9" name="Rectangle 8"/>
          <p:cNvSpPr/>
          <p:nvPr userDrawn="1"/>
        </p:nvSpPr>
        <p:spPr>
          <a:xfrm>
            <a:off x="3246192" y="200071"/>
            <a:ext cx="3236890" cy="400110"/>
          </a:xfrm>
          <a:prstGeom prst="rect">
            <a:avLst/>
          </a:prstGeom>
        </p:spPr>
        <p:txBody>
          <a:bodyPr wrap="square">
            <a:spAutoFit/>
          </a:bodyPr>
          <a:lstStyle/>
          <a:p>
            <a:pPr marL="0" marR="0">
              <a:spcBef>
                <a:spcPts val="0"/>
              </a:spcBef>
              <a:spcAft>
                <a:spcPts val="0"/>
              </a:spcAft>
            </a:pPr>
            <a:r>
              <a:rPr lang="en-US" sz="2000" b="0" spc="150" baseline="0" smtClean="0">
                <a:solidFill>
                  <a:schemeClr val="tx1"/>
                </a:solidFill>
                <a:effectLst/>
                <a:latin typeface="Calibri" charset="0"/>
                <a:ea typeface="Calibri" charset="0"/>
                <a:cs typeface="Calibri" charset="0"/>
              </a:rPr>
              <a:t>VOTING MALFUNCTIONS</a:t>
            </a:r>
            <a:endParaRPr lang="en-US" sz="2000" b="0" spc="150" baseline="0" dirty="0" smtClean="0">
              <a:solidFill>
                <a:schemeClr val="tx1"/>
              </a:solidFill>
              <a:effectLst/>
              <a:latin typeface="Calibri" charset="0"/>
              <a:ea typeface="Calibri" charset="0"/>
              <a:cs typeface="Calibri" charset="0"/>
            </a:endParaRPr>
          </a:p>
        </p:txBody>
      </p:sp>
    </p:spTree>
    <p:extLst>
      <p:ext uri="{BB962C8B-B14F-4D97-AF65-F5344CB8AC3E}">
        <p14:creationId xmlns:p14="http://schemas.microsoft.com/office/powerpoint/2010/main" val="803195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tes pages">
    <p:spTree>
      <p:nvGrpSpPr>
        <p:cNvPr id="1" name=""/>
        <p:cNvGrpSpPr/>
        <p:nvPr/>
      </p:nvGrpSpPr>
      <p:grpSpPr>
        <a:xfrm>
          <a:off x="0" y="0"/>
          <a:ext cx="0" cy="0"/>
          <a:chOff x="0" y="0"/>
          <a:chExt cx="0" cy="0"/>
        </a:xfrm>
      </p:grpSpPr>
      <p:sp>
        <p:nvSpPr>
          <p:cNvPr id="9" name="Rectangle 8"/>
          <p:cNvSpPr/>
          <p:nvPr userDrawn="1"/>
        </p:nvSpPr>
        <p:spPr>
          <a:xfrm>
            <a:off x="402261" y="214457"/>
            <a:ext cx="3967786" cy="400110"/>
          </a:xfrm>
          <a:prstGeom prst="rect">
            <a:avLst/>
          </a:prstGeom>
        </p:spPr>
        <p:txBody>
          <a:bodyPr wrap="square">
            <a:spAutoFit/>
          </a:bodyPr>
          <a:lstStyle/>
          <a:p>
            <a:pPr marL="0" marR="0">
              <a:spcBef>
                <a:spcPts val="0"/>
              </a:spcBef>
              <a:spcAft>
                <a:spcPts val="0"/>
              </a:spcAft>
            </a:pPr>
            <a:r>
              <a:rPr lang="en-US" sz="2000" b="0" spc="150" baseline="0" dirty="0" smtClean="0">
                <a:solidFill>
                  <a:schemeClr val="tx1"/>
                </a:solidFill>
                <a:effectLst/>
                <a:latin typeface="Calibri" charset="0"/>
                <a:ea typeface="Calibri" charset="0"/>
                <a:cs typeface="Calibri" charset="0"/>
              </a:rPr>
              <a:t>CONTACT INFO + NOTES</a:t>
            </a:r>
          </a:p>
        </p:txBody>
      </p:sp>
      <p:sp>
        <p:nvSpPr>
          <p:cNvPr id="13" name="Text Placeholder 3"/>
          <p:cNvSpPr>
            <a:spLocks noGrp="1"/>
          </p:cNvSpPr>
          <p:nvPr>
            <p:ph type="body" sz="quarter" idx="11"/>
          </p:nvPr>
        </p:nvSpPr>
        <p:spPr>
          <a:xfrm>
            <a:off x="402261" y="993015"/>
            <a:ext cx="5999799" cy="1524142"/>
          </a:xfrm>
        </p:spPr>
        <p:txBody>
          <a:bodyPr>
            <a:noAutofit/>
          </a:bodyPr>
          <a:lstStyle>
            <a:lvl1pPr marL="0" indent="0">
              <a:buNone/>
              <a:defRPr sz="2800" b="1">
                <a:solidFill>
                  <a:schemeClr val="tx1"/>
                </a:solidFill>
                <a:latin typeface="Calibri" charset="0"/>
                <a:ea typeface="Calibri" charset="0"/>
                <a:cs typeface="Calibri" charset="0"/>
              </a:defRPr>
            </a:lvl1pPr>
            <a:lvl2pPr marL="342900" indent="0">
              <a:buNone/>
              <a:defRPr sz="2800" b="1">
                <a:solidFill>
                  <a:schemeClr val="tx1"/>
                </a:solidFill>
                <a:latin typeface="Calibri" charset="0"/>
                <a:ea typeface="Calibri" charset="0"/>
                <a:cs typeface="Calibri" charset="0"/>
              </a:defRPr>
            </a:lvl2pPr>
            <a:lvl3pPr marL="685800" indent="0">
              <a:buNone/>
              <a:defRPr sz="2800" b="1">
                <a:solidFill>
                  <a:schemeClr val="tx1"/>
                </a:solidFill>
                <a:latin typeface="Calibri" charset="0"/>
                <a:ea typeface="Calibri" charset="0"/>
                <a:cs typeface="Calibri" charset="0"/>
              </a:defRPr>
            </a:lvl3pPr>
            <a:lvl4pPr marL="1028700" indent="0">
              <a:buNone/>
              <a:defRPr sz="2800" b="1">
                <a:solidFill>
                  <a:schemeClr val="accent1"/>
                </a:solidFill>
                <a:latin typeface="+mn-lt"/>
              </a:defRPr>
            </a:lvl4pPr>
            <a:lvl5pPr marL="1371600" indent="0">
              <a:buNone/>
              <a:defRPr sz="2800" b="1">
                <a:solidFill>
                  <a:schemeClr val="accent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4" name="Text Placeholder 2"/>
          <p:cNvSpPr>
            <a:spLocks noGrp="1"/>
          </p:cNvSpPr>
          <p:nvPr>
            <p:ph type="body" sz="quarter" idx="10"/>
          </p:nvPr>
        </p:nvSpPr>
        <p:spPr>
          <a:xfrm>
            <a:off x="402261" y="2834050"/>
            <a:ext cx="5999799" cy="5764342"/>
          </a:xfrm>
        </p:spPr>
        <p:txBody>
          <a:bodyPr>
            <a:noAutofit/>
          </a:bodyPr>
          <a:lstStyle>
            <a:lvl1pPr marL="342900" indent="-342900">
              <a:buFont typeface="+mj-lt"/>
              <a:buAutoNum type="arabicPeriod"/>
              <a:defRPr sz="1800">
                <a:latin typeface="Calibri" charset="0"/>
                <a:ea typeface="Calibri" charset="0"/>
                <a:cs typeface="Calibri" charset="0"/>
              </a:defRPr>
            </a:lvl1pPr>
            <a:lvl2pPr marL="685800" indent="-342900">
              <a:buFont typeface="+mj-lt"/>
              <a:buAutoNum type="arabicPeriod"/>
              <a:defRPr sz="1800">
                <a:latin typeface="Calibri" charset="0"/>
                <a:ea typeface="Calibri" charset="0"/>
                <a:cs typeface="Calibri" charset="0"/>
              </a:defRPr>
            </a:lvl2pPr>
            <a:lvl3pPr marL="1028700" indent="-342900">
              <a:buFont typeface="+mj-lt"/>
              <a:buAutoNum type="arabicPeriod"/>
              <a:defRPr sz="1800">
                <a:latin typeface="Calibri" charset="0"/>
                <a:ea typeface="Calibri" charset="0"/>
                <a:cs typeface="Calibri" charset="0"/>
              </a:defRPr>
            </a:lvl3pPr>
            <a:lvl4pPr marL="1371600" indent="-342900">
              <a:buFont typeface="+mj-lt"/>
              <a:buAutoNum type="arabicPeriod"/>
              <a:defRPr sz="1800">
                <a:latin typeface="Calibri" charset="0"/>
                <a:ea typeface="Calibri" charset="0"/>
                <a:cs typeface="Calibri" charset="0"/>
              </a:defRPr>
            </a:lvl4pPr>
            <a:lvl5pPr marL="1714500" indent="-342900">
              <a:buFont typeface="+mj-lt"/>
              <a:buAutoNum type="arabicPeriod"/>
              <a:defRPr sz="1800">
                <a:latin typeface="Calibri" charset="0"/>
                <a:ea typeface="Calibri" charset="0"/>
                <a:cs typeface="Calibri"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5" name="Straight Connector 14"/>
          <p:cNvCxnSpPr/>
          <p:nvPr userDrawn="1"/>
        </p:nvCxnSpPr>
        <p:spPr>
          <a:xfrm>
            <a:off x="402261" y="661736"/>
            <a:ext cx="5863596"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1577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D cover page">
    <p:spTree>
      <p:nvGrpSpPr>
        <p:cNvPr id="1" name=""/>
        <p:cNvGrpSpPr/>
        <p:nvPr/>
      </p:nvGrpSpPr>
      <p:grpSpPr>
        <a:xfrm>
          <a:off x="0" y="0"/>
          <a:ext cx="0" cy="0"/>
          <a:chOff x="0" y="0"/>
          <a:chExt cx="0" cy="0"/>
        </a:xfrm>
      </p:grpSpPr>
      <p:sp>
        <p:nvSpPr>
          <p:cNvPr id="6" name="Rectangle 5"/>
          <p:cNvSpPr/>
          <p:nvPr userDrawn="1"/>
        </p:nvSpPr>
        <p:spPr>
          <a:xfrm>
            <a:off x="974458" y="1714837"/>
            <a:ext cx="4389554" cy="707886"/>
          </a:xfrm>
          <a:prstGeom prst="rect">
            <a:avLst/>
          </a:prstGeom>
        </p:spPr>
        <p:txBody>
          <a:bodyPr wrap="square">
            <a:spAutoFit/>
          </a:bodyPr>
          <a:lstStyle/>
          <a:p>
            <a:pPr marL="0" marR="0">
              <a:spcBef>
                <a:spcPts val="0"/>
              </a:spcBef>
              <a:spcAft>
                <a:spcPts val="0"/>
              </a:spcAft>
            </a:pPr>
            <a:r>
              <a:rPr lang="en-US" sz="4000" b="1" spc="150" baseline="0" dirty="0" smtClean="0">
                <a:solidFill>
                  <a:schemeClr val="tx1"/>
                </a:solidFill>
                <a:effectLst/>
                <a:latin typeface="Calibri" charset="0"/>
                <a:ea typeface="Calibri" charset="0"/>
                <a:cs typeface="Calibri" charset="0"/>
              </a:rPr>
              <a:t>Identification (ID)</a:t>
            </a:r>
            <a:endParaRPr lang="en-US" sz="4000" b="1" spc="150" baseline="0" dirty="0">
              <a:solidFill>
                <a:schemeClr val="tx1"/>
              </a:solidFill>
              <a:effectLst/>
              <a:latin typeface="Calibri" charset="0"/>
              <a:ea typeface="Calibri" charset="0"/>
              <a:cs typeface="Calibri" charset="0"/>
            </a:endParaRPr>
          </a:p>
        </p:txBody>
      </p:sp>
      <p:sp>
        <p:nvSpPr>
          <p:cNvPr id="7" name="TextBox 6"/>
          <p:cNvSpPr txBox="1"/>
          <p:nvPr userDrawn="1"/>
        </p:nvSpPr>
        <p:spPr>
          <a:xfrm>
            <a:off x="824010" y="2779057"/>
            <a:ext cx="5688642" cy="3503523"/>
          </a:xfrm>
          <a:prstGeom prst="rect">
            <a:avLst/>
          </a:prstGeom>
          <a:noFill/>
        </p:spPr>
        <p:txBody>
          <a:bodyPr wrap="square" rtlCol="0">
            <a:spAutoFit/>
          </a:bodyPr>
          <a:lstStyle/>
          <a:p>
            <a:pPr marL="403225" lvl="0" indent="-403225">
              <a:lnSpc>
                <a:spcPct val="100000"/>
              </a:lnSpc>
              <a:spcBef>
                <a:spcPts val="1000"/>
              </a:spcBef>
              <a:buFont typeface="+mj-lt"/>
              <a:buNone/>
              <a:tabLst/>
            </a:pPr>
            <a:r>
              <a:rPr lang="en-US" sz="2000" baseline="0" dirty="0" smtClean="0">
                <a:solidFill>
                  <a:schemeClr val="tx1"/>
                </a:solidFill>
              </a:rPr>
              <a:t>1a. Every person who votes at the polling place needs to show an acceptable form of ID. </a:t>
            </a:r>
            <a:endParaRPr lang="en-US" sz="2000" kern="1200" baseline="0" dirty="0" smtClean="0">
              <a:solidFill>
                <a:schemeClr val="tx1"/>
              </a:solidFill>
              <a:latin typeface="+mn-lt"/>
              <a:ea typeface="+mn-ea"/>
              <a:cs typeface="+mn-cs"/>
            </a:endParaRPr>
          </a:p>
          <a:p>
            <a:pPr marL="0" lvl="0" indent="0">
              <a:lnSpc>
                <a:spcPct val="100000"/>
              </a:lnSpc>
              <a:spcBef>
                <a:spcPts val="1000"/>
              </a:spcBef>
              <a:buFont typeface="+mj-lt"/>
              <a:buNone/>
            </a:pPr>
            <a:r>
              <a:rPr lang="en-US" sz="2000" kern="1200" baseline="0" dirty="0" smtClean="0">
                <a:solidFill>
                  <a:schemeClr val="tx1"/>
                </a:solidFill>
                <a:latin typeface="+mn-lt"/>
                <a:ea typeface="+mn-ea"/>
                <a:cs typeface="+mn-cs"/>
              </a:rPr>
              <a:t>1b. Virginia accepts these types of photo ID. </a:t>
            </a:r>
          </a:p>
          <a:p>
            <a:pPr marL="0" lvl="0" indent="0">
              <a:lnSpc>
                <a:spcPct val="100000"/>
              </a:lnSpc>
              <a:spcBef>
                <a:spcPts val="1000"/>
              </a:spcBef>
              <a:buFont typeface="+mj-lt"/>
              <a:buNone/>
            </a:pPr>
            <a:r>
              <a:rPr lang="en-US" sz="2000" kern="1200" baseline="0" dirty="0" smtClean="0">
                <a:solidFill>
                  <a:schemeClr val="tx1"/>
                </a:solidFill>
                <a:latin typeface="+mn-lt"/>
                <a:ea typeface="+mn-ea"/>
                <a:cs typeface="+mn-cs"/>
              </a:rPr>
              <a:t>1c. Virginia recognizes these American Indian tribes. </a:t>
            </a:r>
          </a:p>
          <a:p>
            <a:pPr marL="403225" lvl="0" indent="-403225">
              <a:lnSpc>
                <a:spcPct val="100000"/>
              </a:lnSpc>
              <a:spcBef>
                <a:spcPts val="1000"/>
              </a:spcBef>
              <a:buFont typeface="+mj-lt"/>
              <a:buNone/>
              <a:tabLst/>
            </a:pPr>
            <a:r>
              <a:rPr lang="en-US" sz="2000" kern="1200" baseline="0" dirty="0" smtClean="0">
                <a:solidFill>
                  <a:schemeClr val="tx1"/>
                </a:solidFill>
                <a:latin typeface="+mn-lt"/>
                <a:ea typeface="+mn-ea"/>
                <a:cs typeface="+mn-cs"/>
              </a:rPr>
              <a:t>1d. Check whether the name on the ID matches the name in the </a:t>
            </a:r>
            <a:r>
              <a:rPr lang="en-US" sz="2000" kern="1200" baseline="0" dirty="0" err="1" smtClean="0">
                <a:solidFill>
                  <a:schemeClr val="tx1"/>
                </a:solidFill>
                <a:latin typeface="+mn-lt"/>
                <a:ea typeface="+mn-ea"/>
                <a:cs typeface="+mn-cs"/>
              </a:rPr>
              <a:t>pollbook</a:t>
            </a:r>
            <a:r>
              <a:rPr lang="en-US" sz="2000" kern="1200" baseline="0" dirty="0" smtClean="0">
                <a:solidFill>
                  <a:schemeClr val="tx1"/>
                </a:solidFill>
                <a:latin typeface="+mn-lt"/>
                <a:ea typeface="+mn-ea"/>
                <a:cs typeface="+mn-cs"/>
              </a:rPr>
              <a:t>. </a:t>
            </a:r>
          </a:p>
          <a:p>
            <a:pPr marL="403225" lvl="0" indent="-403225">
              <a:lnSpc>
                <a:spcPct val="100000"/>
              </a:lnSpc>
              <a:spcBef>
                <a:spcPts val="1000"/>
              </a:spcBef>
              <a:buFont typeface="+mj-lt"/>
              <a:buNone/>
              <a:tabLst/>
            </a:pPr>
            <a:r>
              <a:rPr lang="en-US" sz="2000" kern="1200" baseline="0" dirty="0" smtClean="0">
                <a:solidFill>
                  <a:schemeClr val="tx1"/>
                </a:solidFill>
                <a:latin typeface="+mn-lt"/>
                <a:ea typeface="+mn-ea"/>
                <a:cs typeface="+mn-cs"/>
              </a:rPr>
              <a:t>1e. Compare the voter’s address to the address in the </a:t>
            </a:r>
            <a:r>
              <a:rPr lang="en-US" sz="2000" kern="1200" baseline="0" dirty="0" err="1" smtClean="0">
                <a:solidFill>
                  <a:schemeClr val="tx1"/>
                </a:solidFill>
                <a:latin typeface="+mn-lt"/>
                <a:ea typeface="+mn-ea"/>
                <a:cs typeface="+mn-cs"/>
              </a:rPr>
              <a:t>pollbook</a:t>
            </a:r>
            <a:endParaRPr lang="en-US" sz="2000" kern="1200" baseline="0" dirty="0" smtClean="0">
              <a:solidFill>
                <a:schemeClr val="tx1"/>
              </a:solidFill>
              <a:latin typeface="+mn-lt"/>
              <a:ea typeface="+mn-ea"/>
              <a:cs typeface="+mn-cs"/>
            </a:endParaRPr>
          </a:p>
          <a:p>
            <a:pPr marL="0" indent="0">
              <a:lnSpc>
                <a:spcPct val="100000"/>
              </a:lnSpc>
              <a:spcBef>
                <a:spcPts val="1000"/>
              </a:spcBef>
              <a:buFont typeface="Arial" charset="0"/>
              <a:buNone/>
            </a:pPr>
            <a:r>
              <a:rPr lang="en-US" sz="2000" kern="1200" baseline="0" dirty="0" smtClean="0">
                <a:solidFill>
                  <a:schemeClr val="tx1"/>
                </a:solidFill>
                <a:latin typeface="+mn-lt"/>
                <a:ea typeface="+mn-ea"/>
                <a:cs typeface="+mn-cs"/>
              </a:rPr>
              <a:t>2. Voter does not have acceptable ID</a:t>
            </a:r>
            <a:endParaRPr lang="en-US" sz="2000" kern="1200" baseline="0" dirty="0">
              <a:solidFill>
                <a:schemeClr val="tx1"/>
              </a:solidFill>
              <a:latin typeface="+mn-lt"/>
              <a:ea typeface="+mn-ea"/>
              <a:cs typeface="+mn-cs"/>
            </a:endParaRPr>
          </a:p>
        </p:txBody>
      </p:sp>
      <p:sp>
        <p:nvSpPr>
          <p:cNvPr id="11" name="Rectangle 10"/>
          <p:cNvSpPr/>
          <p:nvPr userDrawn="1"/>
        </p:nvSpPr>
        <p:spPr>
          <a:xfrm rot="5400000">
            <a:off x="6176749" y="225309"/>
            <a:ext cx="914400" cy="46377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cxnSp>
        <p:nvCxnSpPr>
          <p:cNvPr id="9" name="Straight Connector 8"/>
          <p:cNvCxnSpPr/>
          <p:nvPr userDrawn="1"/>
        </p:nvCxnSpPr>
        <p:spPr>
          <a:xfrm>
            <a:off x="974458" y="1547348"/>
            <a:ext cx="5387747"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661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D content page">
    <p:spTree>
      <p:nvGrpSpPr>
        <p:cNvPr id="1" name=""/>
        <p:cNvGrpSpPr/>
        <p:nvPr/>
      </p:nvGrpSpPr>
      <p:grpSpPr>
        <a:xfrm>
          <a:off x="0" y="0"/>
          <a:ext cx="0" cy="0"/>
          <a:chOff x="0" y="0"/>
          <a:chExt cx="0" cy="0"/>
        </a:xfrm>
      </p:grpSpPr>
      <p:sp>
        <p:nvSpPr>
          <p:cNvPr id="12" name="Rectangle 11"/>
          <p:cNvSpPr/>
          <p:nvPr userDrawn="1"/>
        </p:nvSpPr>
        <p:spPr>
          <a:xfrm rot="5400000">
            <a:off x="6176749" y="225309"/>
            <a:ext cx="914400" cy="46377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sp>
        <p:nvSpPr>
          <p:cNvPr id="15" name="Text Placeholder 2"/>
          <p:cNvSpPr>
            <a:spLocks noGrp="1"/>
          </p:cNvSpPr>
          <p:nvPr>
            <p:ph type="body" sz="quarter" idx="10"/>
          </p:nvPr>
        </p:nvSpPr>
        <p:spPr>
          <a:xfrm>
            <a:off x="402261" y="2953442"/>
            <a:ext cx="5999799" cy="5764342"/>
          </a:xfrm>
        </p:spPr>
        <p:txBody>
          <a:bodyPr>
            <a:noAutofit/>
          </a:bodyPr>
          <a:lstStyle>
            <a:lvl1pPr marL="342900" indent="-342900">
              <a:buFont typeface="+mj-lt"/>
              <a:buAutoNum type="arabicPeriod"/>
              <a:defRPr sz="1800">
                <a:latin typeface="Calibri" charset="0"/>
                <a:ea typeface="Calibri" charset="0"/>
                <a:cs typeface="Calibri" charset="0"/>
              </a:defRPr>
            </a:lvl1pPr>
            <a:lvl2pPr marL="685800" indent="-342900">
              <a:buFont typeface="+mj-lt"/>
              <a:buAutoNum type="arabicPeriod"/>
              <a:defRPr sz="1800">
                <a:latin typeface="Calibri" charset="0"/>
                <a:ea typeface="Calibri" charset="0"/>
                <a:cs typeface="Calibri" charset="0"/>
              </a:defRPr>
            </a:lvl2pPr>
            <a:lvl3pPr marL="1028700" indent="-342900">
              <a:buFont typeface="+mj-lt"/>
              <a:buAutoNum type="arabicPeriod"/>
              <a:defRPr sz="1800">
                <a:latin typeface="Calibri" charset="0"/>
                <a:ea typeface="Calibri" charset="0"/>
                <a:cs typeface="Calibri" charset="0"/>
              </a:defRPr>
            </a:lvl3pPr>
            <a:lvl4pPr marL="1371600" indent="-342900">
              <a:buFont typeface="+mj-lt"/>
              <a:buAutoNum type="arabicPeriod"/>
              <a:defRPr sz="1800">
                <a:latin typeface="Calibri" charset="0"/>
                <a:ea typeface="Calibri" charset="0"/>
                <a:cs typeface="Calibri" charset="0"/>
              </a:defRPr>
            </a:lvl4pPr>
            <a:lvl5pPr marL="1714500" indent="-342900">
              <a:buFont typeface="+mj-lt"/>
              <a:buAutoNum type="arabicPeriod"/>
              <a:defRPr sz="1800">
                <a:latin typeface="Calibri" charset="0"/>
                <a:ea typeface="Calibri" charset="0"/>
                <a:cs typeface="Calibri"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6" name="Straight Connector 15"/>
          <p:cNvCxnSpPr/>
          <p:nvPr userDrawn="1"/>
        </p:nvCxnSpPr>
        <p:spPr>
          <a:xfrm>
            <a:off x="402261" y="661736"/>
            <a:ext cx="5863596"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 Placeholder 3"/>
          <p:cNvSpPr>
            <a:spLocks noGrp="1"/>
          </p:cNvSpPr>
          <p:nvPr>
            <p:ph type="body" sz="quarter" idx="11"/>
          </p:nvPr>
        </p:nvSpPr>
        <p:spPr>
          <a:xfrm>
            <a:off x="1134318" y="1273966"/>
            <a:ext cx="5267741" cy="1524142"/>
          </a:xfrm>
        </p:spPr>
        <p:txBody>
          <a:bodyPr>
            <a:noAutofit/>
          </a:bodyPr>
          <a:lstStyle>
            <a:lvl1pPr marL="0" indent="0">
              <a:buNone/>
              <a:defRPr sz="2000" b="1">
                <a:solidFill>
                  <a:schemeClr val="tx1"/>
                </a:solidFill>
                <a:latin typeface="Calibri" charset="0"/>
                <a:ea typeface="Calibri" charset="0"/>
                <a:cs typeface="Calibri" charset="0"/>
              </a:defRPr>
            </a:lvl1pPr>
            <a:lvl2pPr marL="342900" indent="0">
              <a:buNone/>
              <a:defRPr sz="2000" b="1">
                <a:solidFill>
                  <a:schemeClr val="tx1"/>
                </a:solidFill>
                <a:latin typeface="Calibri" charset="0"/>
                <a:ea typeface="Calibri" charset="0"/>
                <a:cs typeface="Calibri" charset="0"/>
              </a:defRPr>
            </a:lvl2pPr>
            <a:lvl3pPr marL="685800" indent="0">
              <a:buNone/>
              <a:defRPr sz="2000" b="1">
                <a:solidFill>
                  <a:schemeClr val="tx1"/>
                </a:solidFill>
                <a:latin typeface="Calibri" charset="0"/>
                <a:ea typeface="Calibri" charset="0"/>
                <a:cs typeface="Calibri" charset="0"/>
              </a:defRPr>
            </a:lvl3pPr>
            <a:lvl4pPr marL="1028700" indent="0">
              <a:buNone/>
              <a:defRPr sz="2800" b="1">
                <a:solidFill>
                  <a:schemeClr val="accent1"/>
                </a:solidFill>
                <a:latin typeface="+mn-lt"/>
              </a:defRPr>
            </a:lvl4pPr>
            <a:lvl5pPr marL="1371600" indent="0">
              <a:buNone/>
              <a:defRPr sz="2800" b="1">
                <a:solidFill>
                  <a:schemeClr val="accent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8" name="Text Placeholder 2"/>
          <p:cNvSpPr>
            <a:spLocks noGrp="1"/>
          </p:cNvSpPr>
          <p:nvPr>
            <p:ph type="body" sz="quarter" idx="12" hasCustomPrompt="1"/>
          </p:nvPr>
        </p:nvSpPr>
        <p:spPr>
          <a:xfrm>
            <a:off x="401638" y="1156042"/>
            <a:ext cx="848428" cy="996950"/>
          </a:xfrm>
        </p:spPr>
        <p:txBody>
          <a:bodyPr>
            <a:noAutofit/>
          </a:bodyPr>
          <a:lstStyle>
            <a:lvl1pPr marL="0" indent="0">
              <a:buNone/>
              <a:defRPr sz="3600" b="1"/>
            </a:lvl1pPr>
            <a:lvl2pPr marL="342900" indent="0">
              <a:buNone/>
              <a:defRPr/>
            </a:lvl2pPr>
          </a:lstStyle>
          <a:p>
            <a:pPr lvl="0"/>
            <a:r>
              <a:rPr lang="en-US" dirty="0" smtClean="0"/>
              <a:t>8a</a:t>
            </a:r>
            <a:endParaRPr lang="en-US" dirty="0"/>
          </a:p>
        </p:txBody>
      </p:sp>
      <p:sp>
        <p:nvSpPr>
          <p:cNvPr id="8" name="Rectangle 7"/>
          <p:cNvSpPr/>
          <p:nvPr userDrawn="1"/>
        </p:nvSpPr>
        <p:spPr>
          <a:xfrm>
            <a:off x="4267982" y="200071"/>
            <a:ext cx="5180036" cy="400110"/>
          </a:xfrm>
          <a:prstGeom prst="rect">
            <a:avLst/>
          </a:prstGeom>
        </p:spPr>
        <p:txBody>
          <a:bodyPr wrap="square">
            <a:spAutoFit/>
          </a:bodyPr>
          <a:lstStyle/>
          <a:p>
            <a:pPr marL="0" marR="0">
              <a:spcBef>
                <a:spcPts val="0"/>
              </a:spcBef>
              <a:spcAft>
                <a:spcPts val="0"/>
              </a:spcAft>
            </a:pPr>
            <a:r>
              <a:rPr lang="en-US" sz="2000" b="0" spc="150" baseline="0" dirty="0" smtClean="0">
                <a:solidFill>
                  <a:schemeClr val="tx1"/>
                </a:solidFill>
                <a:effectLst/>
                <a:latin typeface="Calibri" charset="0"/>
                <a:ea typeface="Calibri" charset="0"/>
                <a:cs typeface="Calibri" charset="0"/>
              </a:rPr>
              <a:t>IDENTIFICATION</a:t>
            </a:r>
          </a:p>
        </p:txBody>
      </p:sp>
    </p:spTree>
    <p:extLst>
      <p:ext uri="{BB962C8B-B14F-4D97-AF65-F5344CB8AC3E}">
        <p14:creationId xmlns:p14="http://schemas.microsoft.com/office/powerpoint/2010/main" val="1456621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ddress/name change cover">
    <p:spTree>
      <p:nvGrpSpPr>
        <p:cNvPr id="1" name=""/>
        <p:cNvGrpSpPr/>
        <p:nvPr/>
      </p:nvGrpSpPr>
      <p:grpSpPr>
        <a:xfrm>
          <a:off x="0" y="0"/>
          <a:ext cx="0" cy="0"/>
          <a:chOff x="0" y="0"/>
          <a:chExt cx="0" cy="0"/>
        </a:xfrm>
      </p:grpSpPr>
      <p:sp>
        <p:nvSpPr>
          <p:cNvPr id="6" name="Rectangle 5"/>
          <p:cNvSpPr/>
          <p:nvPr userDrawn="1"/>
        </p:nvSpPr>
        <p:spPr>
          <a:xfrm>
            <a:off x="827905" y="1714837"/>
            <a:ext cx="5375671" cy="1323439"/>
          </a:xfrm>
          <a:prstGeom prst="rect">
            <a:avLst/>
          </a:prstGeom>
        </p:spPr>
        <p:txBody>
          <a:bodyPr wrap="square">
            <a:spAutoFit/>
          </a:bodyPr>
          <a:lstStyle/>
          <a:p>
            <a:pPr marL="0" marR="0">
              <a:spcBef>
                <a:spcPts val="0"/>
              </a:spcBef>
              <a:spcAft>
                <a:spcPts val="0"/>
              </a:spcAft>
            </a:pPr>
            <a:r>
              <a:rPr lang="en-US" sz="4000" b="1" spc="150" baseline="0" dirty="0" smtClean="0">
                <a:solidFill>
                  <a:schemeClr val="tx1"/>
                </a:solidFill>
                <a:effectLst/>
                <a:latin typeface="Calibri" charset="0"/>
                <a:ea typeface="Calibri" charset="0"/>
                <a:cs typeface="Calibri" charset="0"/>
              </a:rPr>
              <a:t>Address or name change</a:t>
            </a:r>
            <a:endParaRPr lang="en-US" sz="4000" b="1" spc="150" baseline="0" dirty="0">
              <a:solidFill>
                <a:schemeClr val="tx1"/>
              </a:solidFill>
              <a:effectLst/>
              <a:latin typeface="Calibri" charset="0"/>
              <a:ea typeface="Calibri" charset="0"/>
              <a:cs typeface="Calibri" charset="0"/>
            </a:endParaRPr>
          </a:p>
        </p:txBody>
      </p:sp>
      <p:sp>
        <p:nvSpPr>
          <p:cNvPr id="7" name="TextBox 6"/>
          <p:cNvSpPr txBox="1"/>
          <p:nvPr userDrawn="1"/>
        </p:nvSpPr>
        <p:spPr>
          <a:xfrm>
            <a:off x="827904" y="3442065"/>
            <a:ext cx="5574156" cy="5042406"/>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1000"/>
              </a:spcBef>
              <a:spcAft>
                <a:spcPts val="0"/>
              </a:spcAft>
              <a:buClrTx/>
              <a:buSzTx/>
              <a:buFont typeface="Arial" charset="0"/>
              <a:buNone/>
              <a:tabLst/>
              <a:defRPr/>
            </a:pPr>
            <a:r>
              <a:rPr lang="en-US" sz="2000" baseline="0" dirty="0" smtClean="0"/>
              <a:t>3. You see a	next to the voter’s name. The voter did not move. </a:t>
            </a:r>
          </a:p>
          <a:p>
            <a:pPr marL="292100" marR="0" lvl="0" indent="-292100" algn="l" defTabSz="914400" rtl="0" eaLnBrk="1" fontAlgn="auto" latinLnBrk="0" hangingPunct="1">
              <a:lnSpc>
                <a:spcPct val="100000"/>
              </a:lnSpc>
              <a:spcBef>
                <a:spcPts val="1000"/>
              </a:spcBef>
              <a:spcAft>
                <a:spcPts val="0"/>
              </a:spcAft>
              <a:buClrTx/>
              <a:buSzTx/>
              <a:buFont typeface="Arial" charset="0"/>
              <a:buNone/>
              <a:tabLst/>
              <a:defRPr/>
            </a:pPr>
            <a:r>
              <a:rPr lang="en-US" sz="2000" baseline="0" dirty="0" smtClean="0"/>
              <a:t>4. Voter moved within the same precinct or voter’s name changed. </a:t>
            </a:r>
          </a:p>
          <a:p>
            <a:pPr marL="292100" marR="0" lvl="0" indent="-292100" algn="l" defTabSz="914400" rtl="0" eaLnBrk="1" fontAlgn="auto" latinLnBrk="0" hangingPunct="1">
              <a:lnSpc>
                <a:spcPct val="100000"/>
              </a:lnSpc>
              <a:spcBef>
                <a:spcPts val="1000"/>
              </a:spcBef>
              <a:spcAft>
                <a:spcPts val="0"/>
              </a:spcAft>
              <a:buClrTx/>
              <a:buSzTx/>
              <a:buFont typeface="Arial" charset="0"/>
              <a:buNone/>
              <a:tabLst/>
              <a:defRPr/>
            </a:pPr>
            <a:r>
              <a:rPr lang="en-US" sz="2000" baseline="0" dirty="0" smtClean="0"/>
              <a:t>5. Voter moved after </a:t>
            </a:r>
            <a:r>
              <a:rPr lang="en-US" sz="2000" baseline="0" dirty="0" smtClean="0">
                <a:solidFill>
                  <a:schemeClr val="accent2"/>
                </a:solidFill>
              </a:rPr>
              <a:t>November 6, 2018 </a:t>
            </a:r>
            <a:r>
              <a:rPr lang="en-US" sz="2000" baseline="0" dirty="0" smtClean="0"/>
              <a:t>and still lives in Virginia</a:t>
            </a:r>
            <a:endParaRPr lang="en-US" sz="2000" baseline="0" dirty="0" smtClean="0">
              <a:solidFill>
                <a:srgbClr val="FFC000"/>
              </a:solidFill>
            </a:endParaRPr>
          </a:p>
          <a:p>
            <a:pPr marL="292100" marR="0" lvl="0" indent="-292100" algn="l" defTabSz="914400" rtl="0" eaLnBrk="1" fontAlgn="auto" latinLnBrk="0" hangingPunct="1">
              <a:lnSpc>
                <a:spcPct val="100000"/>
              </a:lnSpc>
              <a:spcBef>
                <a:spcPts val="1000"/>
              </a:spcBef>
              <a:spcAft>
                <a:spcPts val="0"/>
              </a:spcAft>
              <a:buClrTx/>
              <a:buSzTx/>
              <a:buFont typeface="Arial" charset="0"/>
              <a:buNone/>
              <a:tabLst/>
              <a:defRPr/>
            </a:pPr>
            <a:r>
              <a:rPr lang="en-US" sz="2000" baseline="0" dirty="0" smtClean="0"/>
              <a:t>6a. Voter moved after </a:t>
            </a:r>
            <a:r>
              <a:rPr lang="en-US" sz="2000" baseline="0" dirty="0" smtClean="0">
                <a:solidFill>
                  <a:schemeClr val="accent2"/>
                </a:solidFill>
              </a:rPr>
              <a:t>November 8, 2016 </a:t>
            </a:r>
            <a:r>
              <a:rPr lang="en-US" sz="2000" baseline="0" dirty="0" smtClean="0"/>
              <a:t>and lives within the same county/city AND congressional district. </a:t>
            </a:r>
          </a:p>
          <a:p>
            <a:pPr marL="292100" marR="0" lvl="0" indent="-292100" algn="l" defTabSz="914400" rtl="0" eaLnBrk="1" fontAlgn="auto" latinLnBrk="0" hangingPunct="1">
              <a:lnSpc>
                <a:spcPct val="100000"/>
              </a:lnSpc>
              <a:spcBef>
                <a:spcPts val="1000"/>
              </a:spcBef>
              <a:spcAft>
                <a:spcPts val="0"/>
              </a:spcAft>
              <a:buClrTx/>
              <a:buSzTx/>
              <a:buFont typeface="Arial" charset="0"/>
              <a:buNone/>
              <a:tabLst/>
              <a:defRPr/>
            </a:pPr>
            <a:r>
              <a:rPr lang="en-US" sz="2000" baseline="0" dirty="0" smtClean="0"/>
              <a:t>6b. Voter moved after </a:t>
            </a:r>
            <a:r>
              <a:rPr lang="en-US" sz="2000" baseline="0" dirty="0" smtClean="0">
                <a:solidFill>
                  <a:schemeClr val="accent2"/>
                </a:solidFill>
              </a:rPr>
              <a:t>November 8, 2016 </a:t>
            </a:r>
            <a:r>
              <a:rPr lang="en-US" sz="2000" baseline="0" dirty="0" smtClean="0"/>
              <a:t>and lives in a different county/city AND congressional district.</a:t>
            </a:r>
            <a:endParaRPr lang="en-US" sz="2000" baseline="0" dirty="0" smtClean="0">
              <a:solidFill>
                <a:srgbClr val="FFC000"/>
              </a:solidFill>
            </a:endParaRPr>
          </a:p>
          <a:p>
            <a:pPr marL="292100" marR="0" lvl="0" indent="-292100" algn="l" defTabSz="914400" rtl="0" eaLnBrk="1" fontAlgn="auto" latinLnBrk="0" hangingPunct="1">
              <a:lnSpc>
                <a:spcPct val="100000"/>
              </a:lnSpc>
              <a:spcBef>
                <a:spcPts val="1000"/>
              </a:spcBef>
              <a:spcAft>
                <a:spcPts val="0"/>
              </a:spcAft>
              <a:buClrTx/>
              <a:buSzTx/>
              <a:buFont typeface="Arial" charset="0"/>
              <a:buNone/>
              <a:tabLst/>
              <a:defRPr/>
            </a:pPr>
            <a:r>
              <a:rPr lang="en-US" sz="2000" baseline="0" dirty="0" smtClean="0">
                <a:solidFill>
                  <a:schemeClr val="tx1"/>
                </a:solidFill>
              </a:rPr>
              <a:t>7. Voter moved to another state in the last 30 days AND this is a presidential election.</a:t>
            </a:r>
          </a:p>
        </p:txBody>
      </p:sp>
      <p:sp>
        <p:nvSpPr>
          <p:cNvPr id="11" name="Rectangle 10"/>
          <p:cNvSpPr/>
          <p:nvPr userDrawn="1"/>
        </p:nvSpPr>
        <p:spPr>
          <a:xfrm rot="5400000">
            <a:off x="6176749" y="1254625"/>
            <a:ext cx="914400" cy="463777"/>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cxnSp>
        <p:nvCxnSpPr>
          <p:cNvPr id="9" name="Straight Connector 8"/>
          <p:cNvCxnSpPr/>
          <p:nvPr userDrawn="1"/>
        </p:nvCxnSpPr>
        <p:spPr>
          <a:xfrm>
            <a:off x="974458" y="1547348"/>
            <a:ext cx="5387747"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Rectangle 1"/>
          <p:cNvSpPr/>
          <p:nvPr userDrawn="1"/>
        </p:nvSpPr>
        <p:spPr>
          <a:xfrm>
            <a:off x="2269795" y="3442065"/>
            <a:ext cx="292068" cy="369332"/>
          </a:xfrm>
          <a:prstGeom prst="rect">
            <a:avLst/>
          </a:prstGeom>
          <a:solidFill>
            <a:schemeClr val="tx1"/>
          </a:solidFill>
        </p:spPr>
        <p:txBody>
          <a:bodyPr wrap="none">
            <a:spAutoFit/>
          </a:bodyPr>
          <a:lstStyle/>
          <a:p>
            <a:pPr algn="ctr"/>
            <a:r>
              <a:rPr lang="en-US" sz="1800" dirty="0" smtClean="0">
                <a:solidFill>
                  <a:schemeClr val="bg1"/>
                </a:solidFill>
              </a:rPr>
              <a:t>?</a:t>
            </a:r>
            <a:endParaRPr lang="en-US" sz="1800" dirty="0">
              <a:solidFill>
                <a:schemeClr val="bg1"/>
              </a:solidFill>
            </a:endParaRPr>
          </a:p>
        </p:txBody>
      </p:sp>
    </p:spTree>
    <p:extLst>
      <p:ext uri="{BB962C8B-B14F-4D97-AF65-F5344CB8AC3E}">
        <p14:creationId xmlns:p14="http://schemas.microsoft.com/office/powerpoint/2010/main" val="1582004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ddress flow chart">
    <p:spTree>
      <p:nvGrpSpPr>
        <p:cNvPr id="1" name=""/>
        <p:cNvGrpSpPr/>
        <p:nvPr/>
      </p:nvGrpSpPr>
      <p:grpSpPr>
        <a:xfrm>
          <a:off x="0" y="0"/>
          <a:ext cx="0" cy="0"/>
          <a:chOff x="0" y="0"/>
          <a:chExt cx="0" cy="0"/>
        </a:xfrm>
      </p:grpSpPr>
    </p:spTree>
    <p:extLst>
      <p:ext uri="{BB962C8B-B14F-4D97-AF65-F5344CB8AC3E}">
        <p14:creationId xmlns:p14="http://schemas.microsoft.com/office/powerpoint/2010/main" val="825720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ddress/name content">
    <p:spTree>
      <p:nvGrpSpPr>
        <p:cNvPr id="1" name=""/>
        <p:cNvGrpSpPr/>
        <p:nvPr/>
      </p:nvGrpSpPr>
      <p:grpSpPr>
        <a:xfrm>
          <a:off x="0" y="0"/>
          <a:ext cx="0" cy="0"/>
          <a:chOff x="0" y="0"/>
          <a:chExt cx="0" cy="0"/>
        </a:xfrm>
      </p:grpSpPr>
      <p:sp>
        <p:nvSpPr>
          <p:cNvPr id="12" name="Rectangle 11"/>
          <p:cNvSpPr/>
          <p:nvPr userDrawn="1"/>
        </p:nvSpPr>
        <p:spPr>
          <a:xfrm rot="5400000">
            <a:off x="6176749" y="1254625"/>
            <a:ext cx="914400" cy="463777"/>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18">
              <a:solidFill>
                <a:schemeClr val="tx1"/>
              </a:solidFill>
            </a:endParaRPr>
          </a:p>
        </p:txBody>
      </p:sp>
      <p:sp>
        <p:nvSpPr>
          <p:cNvPr id="8" name="Rectangle 7"/>
          <p:cNvSpPr/>
          <p:nvPr userDrawn="1"/>
        </p:nvSpPr>
        <p:spPr>
          <a:xfrm>
            <a:off x="3165169" y="200071"/>
            <a:ext cx="5180036" cy="400110"/>
          </a:xfrm>
          <a:prstGeom prst="rect">
            <a:avLst/>
          </a:prstGeom>
        </p:spPr>
        <p:txBody>
          <a:bodyPr wrap="square">
            <a:spAutoFit/>
          </a:bodyPr>
          <a:lstStyle/>
          <a:p>
            <a:pPr marL="0" marR="0">
              <a:spcBef>
                <a:spcPts val="0"/>
              </a:spcBef>
              <a:spcAft>
                <a:spcPts val="0"/>
              </a:spcAft>
            </a:pPr>
            <a:r>
              <a:rPr lang="en-US" sz="2000" b="0" spc="150" baseline="0" dirty="0" smtClean="0">
                <a:solidFill>
                  <a:schemeClr val="tx1"/>
                </a:solidFill>
                <a:effectLst/>
                <a:latin typeface="Calibri" charset="0"/>
                <a:ea typeface="Calibri" charset="0"/>
                <a:cs typeface="Calibri" charset="0"/>
              </a:rPr>
              <a:t>ADDRESS/NAME CHANGE</a:t>
            </a:r>
          </a:p>
        </p:txBody>
      </p:sp>
      <p:sp>
        <p:nvSpPr>
          <p:cNvPr id="13" name="Text Placeholder 2"/>
          <p:cNvSpPr>
            <a:spLocks noGrp="1"/>
          </p:cNvSpPr>
          <p:nvPr>
            <p:ph type="body" sz="quarter" idx="10"/>
          </p:nvPr>
        </p:nvSpPr>
        <p:spPr>
          <a:xfrm>
            <a:off x="402261" y="2966346"/>
            <a:ext cx="5999799" cy="5764342"/>
          </a:xfrm>
        </p:spPr>
        <p:txBody>
          <a:bodyPr>
            <a:noAutofit/>
          </a:bodyPr>
          <a:lstStyle>
            <a:lvl1pPr marL="342900" indent="-342900">
              <a:buFont typeface="+mj-lt"/>
              <a:buAutoNum type="arabicPeriod"/>
              <a:defRPr sz="1800">
                <a:latin typeface="Calibri" charset="0"/>
                <a:ea typeface="Calibri" charset="0"/>
                <a:cs typeface="Calibri" charset="0"/>
              </a:defRPr>
            </a:lvl1pPr>
            <a:lvl2pPr marL="685800" indent="-342900">
              <a:buFont typeface="+mj-lt"/>
              <a:buAutoNum type="arabicPeriod"/>
              <a:defRPr sz="1800">
                <a:latin typeface="Calibri" charset="0"/>
                <a:ea typeface="Calibri" charset="0"/>
                <a:cs typeface="Calibri" charset="0"/>
              </a:defRPr>
            </a:lvl2pPr>
            <a:lvl3pPr marL="1028700" indent="-342900">
              <a:buFont typeface="+mj-lt"/>
              <a:buAutoNum type="arabicPeriod"/>
              <a:defRPr sz="1800">
                <a:latin typeface="Calibri" charset="0"/>
                <a:ea typeface="Calibri" charset="0"/>
                <a:cs typeface="Calibri" charset="0"/>
              </a:defRPr>
            </a:lvl3pPr>
            <a:lvl4pPr marL="1371600" indent="-342900">
              <a:buFont typeface="+mj-lt"/>
              <a:buAutoNum type="arabicPeriod"/>
              <a:defRPr sz="1800">
                <a:latin typeface="Calibri" charset="0"/>
                <a:ea typeface="Calibri" charset="0"/>
                <a:cs typeface="Calibri" charset="0"/>
              </a:defRPr>
            </a:lvl4pPr>
            <a:lvl5pPr marL="1714500" indent="-342900">
              <a:buFont typeface="+mj-lt"/>
              <a:buAutoNum type="arabicPeriod"/>
              <a:defRPr sz="1800">
                <a:latin typeface="Calibri" charset="0"/>
                <a:ea typeface="Calibri" charset="0"/>
                <a:cs typeface="Calibri"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4" name="Straight Connector 13"/>
          <p:cNvCxnSpPr/>
          <p:nvPr userDrawn="1"/>
        </p:nvCxnSpPr>
        <p:spPr>
          <a:xfrm>
            <a:off x="402261" y="661736"/>
            <a:ext cx="5863596"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 Placeholder 3"/>
          <p:cNvSpPr>
            <a:spLocks noGrp="1"/>
          </p:cNvSpPr>
          <p:nvPr>
            <p:ph type="body" sz="quarter" idx="11"/>
          </p:nvPr>
        </p:nvSpPr>
        <p:spPr>
          <a:xfrm>
            <a:off x="1134318" y="1273966"/>
            <a:ext cx="5267741" cy="1524142"/>
          </a:xfrm>
        </p:spPr>
        <p:txBody>
          <a:bodyPr>
            <a:noAutofit/>
          </a:bodyPr>
          <a:lstStyle>
            <a:lvl1pPr marL="0" indent="0">
              <a:buNone/>
              <a:defRPr sz="2000" b="1">
                <a:solidFill>
                  <a:schemeClr val="tx1"/>
                </a:solidFill>
                <a:latin typeface="Calibri" charset="0"/>
                <a:ea typeface="Calibri" charset="0"/>
                <a:cs typeface="Calibri" charset="0"/>
              </a:defRPr>
            </a:lvl1pPr>
            <a:lvl2pPr marL="342900" indent="0">
              <a:buNone/>
              <a:defRPr sz="2000" b="1">
                <a:solidFill>
                  <a:schemeClr val="tx1"/>
                </a:solidFill>
                <a:latin typeface="Calibri" charset="0"/>
                <a:ea typeface="Calibri" charset="0"/>
                <a:cs typeface="Calibri" charset="0"/>
              </a:defRPr>
            </a:lvl2pPr>
            <a:lvl3pPr marL="685800" indent="0">
              <a:buNone/>
              <a:defRPr sz="2000" b="1">
                <a:solidFill>
                  <a:schemeClr val="tx1"/>
                </a:solidFill>
                <a:latin typeface="Calibri" charset="0"/>
                <a:ea typeface="Calibri" charset="0"/>
                <a:cs typeface="Calibri" charset="0"/>
              </a:defRPr>
            </a:lvl3pPr>
            <a:lvl4pPr marL="1028700" indent="0">
              <a:buNone/>
              <a:defRPr sz="2800" b="1">
                <a:solidFill>
                  <a:schemeClr val="accent1"/>
                </a:solidFill>
                <a:latin typeface="+mn-lt"/>
              </a:defRPr>
            </a:lvl4pPr>
            <a:lvl5pPr marL="1371600" indent="0">
              <a:buNone/>
              <a:defRPr sz="2800" b="1">
                <a:solidFill>
                  <a:schemeClr val="accent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5" name="Text Placeholder 2"/>
          <p:cNvSpPr>
            <a:spLocks noGrp="1"/>
          </p:cNvSpPr>
          <p:nvPr>
            <p:ph type="body" sz="quarter" idx="12" hasCustomPrompt="1"/>
          </p:nvPr>
        </p:nvSpPr>
        <p:spPr>
          <a:xfrm>
            <a:off x="401638" y="1156042"/>
            <a:ext cx="848428" cy="996950"/>
          </a:xfrm>
        </p:spPr>
        <p:txBody>
          <a:bodyPr>
            <a:noAutofit/>
          </a:bodyPr>
          <a:lstStyle>
            <a:lvl1pPr marL="0" indent="0">
              <a:buNone/>
              <a:defRPr sz="3600" b="1"/>
            </a:lvl1pPr>
            <a:lvl2pPr marL="342900" indent="0">
              <a:buNone/>
              <a:defRPr/>
            </a:lvl2pPr>
          </a:lstStyle>
          <a:p>
            <a:pPr lvl="0"/>
            <a:r>
              <a:rPr lang="en-US" dirty="0" smtClean="0"/>
              <a:t>8a</a:t>
            </a:r>
            <a:endParaRPr lang="en-US" dirty="0"/>
          </a:p>
        </p:txBody>
      </p:sp>
    </p:spTree>
    <p:extLst>
      <p:ext uri="{BB962C8B-B14F-4D97-AF65-F5344CB8AC3E}">
        <p14:creationId xmlns:p14="http://schemas.microsoft.com/office/powerpoint/2010/main" val="623499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Pollbook cover page">
    <p:spTree>
      <p:nvGrpSpPr>
        <p:cNvPr id="1" name=""/>
        <p:cNvGrpSpPr/>
        <p:nvPr/>
      </p:nvGrpSpPr>
      <p:grpSpPr>
        <a:xfrm>
          <a:off x="0" y="0"/>
          <a:ext cx="0" cy="0"/>
          <a:chOff x="0" y="0"/>
          <a:chExt cx="0" cy="0"/>
        </a:xfrm>
      </p:grpSpPr>
      <p:sp>
        <p:nvSpPr>
          <p:cNvPr id="8" name="Rectangle 7"/>
          <p:cNvSpPr/>
          <p:nvPr userDrawn="1"/>
        </p:nvSpPr>
        <p:spPr>
          <a:xfrm>
            <a:off x="827905" y="1749694"/>
            <a:ext cx="5389707" cy="707886"/>
          </a:xfrm>
          <a:prstGeom prst="rect">
            <a:avLst/>
          </a:prstGeom>
        </p:spPr>
        <p:txBody>
          <a:bodyPr wrap="square">
            <a:spAutoFit/>
          </a:bodyPr>
          <a:lstStyle/>
          <a:p>
            <a:pPr marL="0" marR="0">
              <a:spcBef>
                <a:spcPts val="0"/>
              </a:spcBef>
              <a:spcAft>
                <a:spcPts val="0"/>
              </a:spcAft>
            </a:pPr>
            <a:r>
              <a:rPr lang="en-US" sz="4000" b="1" spc="150" baseline="0" dirty="0" err="1" smtClean="0">
                <a:solidFill>
                  <a:schemeClr val="tx1"/>
                </a:solidFill>
                <a:effectLst/>
                <a:latin typeface="Calibri" charset="0"/>
                <a:ea typeface="Calibri" charset="0"/>
                <a:cs typeface="Calibri" charset="0"/>
              </a:rPr>
              <a:t>Pollbook</a:t>
            </a:r>
            <a:endParaRPr lang="en-US" sz="4000" b="1" spc="150" baseline="0" dirty="0">
              <a:solidFill>
                <a:schemeClr val="tx1"/>
              </a:solidFill>
              <a:effectLst/>
              <a:latin typeface="Calibri" charset="0"/>
              <a:ea typeface="Calibri" charset="0"/>
              <a:cs typeface="Calibri" charset="0"/>
            </a:endParaRPr>
          </a:p>
        </p:txBody>
      </p:sp>
      <p:sp>
        <p:nvSpPr>
          <p:cNvPr id="9" name="TextBox 8"/>
          <p:cNvSpPr txBox="1"/>
          <p:nvPr userDrawn="1"/>
        </p:nvSpPr>
        <p:spPr>
          <a:xfrm>
            <a:off x="827905" y="2786102"/>
            <a:ext cx="5899926" cy="5119350"/>
          </a:xfrm>
          <a:prstGeom prst="rect">
            <a:avLst/>
          </a:prstGeom>
          <a:noFill/>
        </p:spPr>
        <p:txBody>
          <a:bodyPr wrap="square" rtlCol="0">
            <a:spAutoFit/>
          </a:bodyPr>
          <a:lstStyle/>
          <a:p>
            <a:pPr marL="0" lvl="0" indent="0" algn="l" defTabSz="914400" rtl="0" eaLnBrk="1" latinLnBrk="0" hangingPunct="1">
              <a:spcBef>
                <a:spcPts val="1000"/>
              </a:spcBef>
              <a:buFont typeface="Arial" charset="0"/>
              <a:buNone/>
              <a:tabLst/>
            </a:pPr>
            <a:r>
              <a:rPr lang="en-US" sz="2000" kern="1200" baseline="0" dirty="0" smtClean="0">
                <a:solidFill>
                  <a:schemeClr val="tx1"/>
                </a:solidFill>
                <a:latin typeface="+mn-lt"/>
                <a:ea typeface="+mn-ea"/>
                <a:cs typeface="+mn-cs"/>
              </a:rPr>
              <a:t>8a. If you see the federal symbol        in the </a:t>
            </a:r>
            <a:r>
              <a:rPr lang="en-US" sz="2000" kern="1200" baseline="0" dirty="0" err="1" smtClean="0">
                <a:solidFill>
                  <a:schemeClr val="tx1"/>
                </a:solidFill>
                <a:latin typeface="+mn-lt"/>
                <a:ea typeface="+mn-ea"/>
                <a:cs typeface="+mn-cs"/>
              </a:rPr>
              <a:t>pollbook</a:t>
            </a:r>
            <a:r>
              <a:rPr lang="en-US" sz="2000" kern="1200" baseline="0" dirty="0" smtClean="0">
                <a:solidFill>
                  <a:schemeClr val="tx1"/>
                </a:solidFill>
                <a:latin typeface="+mn-lt"/>
                <a:ea typeface="+mn-ea"/>
                <a:cs typeface="+mn-cs"/>
              </a:rPr>
              <a:t>. </a:t>
            </a:r>
          </a:p>
          <a:p>
            <a:pPr marL="403225" indent="-392113" algn="l" defTabSz="914400" rtl="0" eaLnBrk="1" latinLnBrk="0" hangingPunct="1">
              <a:spcBef>
                <a:spcPts val="1000"/>
              </a:spcBef>
              <a:buFont typeface="Arial" charset="0"/>
              <a:buNone/>
              <a:tabLst/>
            </a:pPr>
            <a:r>
              <a:rPr lang="en-US" sz="2000" kern="1200" baseline="0" dirty="0" smtClean="0">
                <a:solidFill>
                  <a:schemeClr val="tx1"/>
                </a:solidFill>
                <a:latin typeface="+mn-lt"/>
                <a:ea typeface="+mn-ea"/>
                <a:cs typeface="+mn-cs"/>
              </a:rPr>
              <a:t>8b. If you see the federal       and absentee symbols            	 next to the voter’s name in the </a:t>
            </a:r>
            <a:r>
              <a:rPr lang="en-US" sz="2000" kern="1200" baseline="0" dirty="0" err="1" smtClean="0">
                <a:solidFill>
                  <a:schemeClr val="tx1"/>
                </a:solidFill>
                <a:latin typeface="+mn-lt"/>
                <a:ea typeface="+mn-ea"/>
                <a:cs typeface="+mn-cs"/>
              </a:rPr>
              <a:t>pollbook</a:t>
            </a:r>
            <a:r>
              <a:rPr lang="en-US" sz="2000" kern="1200" baseline="0" dirty="0" smtClean="0">
                <a:solidFill>
                  <a:schemeClr val="tx1"/>
                </a:solidFill>
                <a:latin typeface="+mn-lt"/>
                <a:ea typeface="+mn-ea"/>
                <a:cs typeface="+mn-cs"/>
              </a:rPr>
              <a:t> and they have their absentee ballot.  </a:t>
            </a:r>
          </a:p>
          <a:p>
            <a:pPr marL="460375" indent="-449263" algn="l" defTabSz="914400" rtl="0" eaLnBrk="1" latinLnBrk="0" hangingPunct="1">
              <a:spcBef>
                <a:spcPts val="1000"/>
              </a:spcBef>
              <a:buFont typeface="Arial" charset="0"/>
              <a:buNone/>
              <a:tabLst/>
            </a:pPr>
            <a:r>
              <a:rPr lang="en-US" sz="2000" kern="1200" baseline="0" dirty="0" smtClean="0">
                <a:solidFill>
                  <a:schemeClr val="tx1"/>
                </a:solidFill>
                <a:latin typeface="+mn-lt"/>
                <a:ea typeface="+mn-ea"/>
                <a:cs typeface="+mn-cs"/>
              </a:rPr>
              <a:t>8c. If you see the federal        and absentee symbols 	next to the voter’s name in the </a:t>
            </a:r>
            <a:r>
              <a:rPr lang="en-US" sz="2000" kern="1200" baseline="0" dirty="0" err="1" smtClean="0">
                <a:solidFill>
                  <a:schemeClr val="tx1"/>
                </a:solidFill>
                <a:latin typeface="+mn-lt"/>
                <a:ea typeface="+mn-ea"/>
                <a:cs typeface="+mn-cs"/>
              </a:rPr>
              <a:t>pollbook</a:t>
            </a:r>
            <a:r>
              <a:rPr lang="en-US" sz="2000" kern="1200" baseline="0" dirty="0" smtClean="0">
                <a:solidFill>
                  <a:schemeClr val="tx1"/>
                </a:solidFill>
                <a:latin typeface="+mn-lt"/>
                <a:ea typeface="+mn-ea"/>
                <a:cs typeface="+mn-cs"/>
              </a:rPr>
              <a:t> and they </a:t>
            </a:r>
            <a:r>
              <a:rPr lang="en-US" sz="2000" b="1" kern="1200" baseline="0" dirty="0" smtClean="0">
                <a:solidFill>
                  <a:schemeClr val="tx1"/>
                </a:solidFill>
                <a:latin typeface="+mn-lt"/>
                <a:ea typeface="+mn-ea"/>
                <a:cs typeface="+mn-cs"/>
              </a:rPr>
              <a:t>DO NOT </a:t>
            </a:r>
            <a:r>
              <a:rPr lang="en-US" sz="2000" kern="1200" baseline="0" dirty="0" smtClean="0">
                <a:solidFill>
                  <a:schemeClr val="tx1"/>
                </a:solidFill>
                <a:latin typeface="+mn-lt"/>
                <a:ea typeface="+mn-ea"/>
                <a:cs typeface="+mn-cs"/>
              </a:rPr>
              <a:t>have their absentee ballot.  </a:t>
            </a:r>
          </a:p>
          <a:p>
            <a:pPr marL="0" indent="0">
              <a:spcBef>
                <a:spcPts val="1000"/>
              </a:spcBef>
              <a:buFont typeface="Arial" charset="0"/>
              <a:buNone/>
            </a:pPr>
            <a:r>
              <a:rPr lang="en-US" sz="2000" kern="1200" dirty="0" smtClean="0">
                <a:solidFill>
                  <a:schemeClr val="tx1"/>
                </a:solidFill>
                <a:latin typeface="+mn-lt"/>
                <a:ea typeface="+mn-ea"/>
                <a:cs typeface="+mn-cs"/>
              </a:rPr>
              <a:t>9.  </a:t>
            </a:r>
            <a:r>
              <a:rPr lang="en-US" sz="2000" baseline="0" dirty="0" smtClean="0"/>
              <a:t>The voter’s name is not in the </a:t>
            </a:r>
            <a:r>
              <a:rPr lang="en-US" sz="2000" baseline="0" dirty="0" err="1" smtClean="0"/>
              <a:t>pollbook</a:t>
            </a:r>
            <a:r>
              <a:rPr lang="en-US" sz="2000" baseline="0" dirty="0" smtClean="0"/>
              <a:t>.</a:t>
            </a:r>
          </a:p>
          <a:p>
            <a:pPr marL="403225" indent="-403225">
              <a:spcBef>
                <a:spcPts val="1000"/>
              </a:spcBef>
              <a:buFont typeface="Arial" charset="0"/>
              <a:buNone/>
              <a:tabLst/>
            </a:pPr>
            <a:r>
              <a:rPr lang="en-US" sz="2000" kern="1200" dirty="0" smtClean="0">
                <a:solidFill>
                  <a:schemeClr val="tx1"/>
                </a:solidFill>
                <a:latin typeface="+mn-lt"/>
                <a:ea typeface="+mn-ea"/>
                <a:cs typeface="+mn-cs"/>
              </a:rPr>
              <a:t>10. </a:t>
            </a:r>
            <a:r>
              <a:rPr lang="en-US" sz="2000" baseline="0" dirty="0" smtClean="0"/>
              <a:t>The voter’s name is not in the </a:t>
            </a:r>
            <a:r>
              <a:rPr lang="en-US" sz="2000" baseline="0" dirty="0" err="1" smtClean="0"/>
              <a:t>pollbook</a:t>
            </a:r>
            <a:r>
              <a:rPr lang="en-US" sz="2000" baseline="0" dirty="0" smtClean="0"/>
              <a:t>, but it should be.</a:t>
            </a:r>
          </a:p>
          <a:p>
            <a:pPr marL="0" indent="0">
              <a:spcBef>
                <a:spcPts val="1000"/>
              </a:spcBef>
              <a:buFont typeface="Arial" charset="0"/>
              <a:buNone/>
            </a:pPr>
            <a:r>
              <a:rPr lang="en-US" sz="2000" kern="1200" dirty="0" smtClean="0">
                <a:solidFill>
                  <a:schemeClr val="tx1"/>
                </a:solidFill>
                <a:latin typeface="+mn-lt"/>
                <a:ea typeface="+mn-ea"/>
                <a:cs typeface="+mn-cs"/>
              </a:rPr>
              <a:t>11. </a:t>
            </a:r>
            <a:r>
              <a:rPr lang="en-US" sz="2000" baseline="0" dirty="0" smtClean="0"/>
              <a:t>The voter is not qualified to vote. </a:t>
            </a:r>
            <a:endParaRPr lang="en-US" sz="2000" dirty="0" smtClean="0"/>
          </a:p>
          <a:p>
            <a:pPr marL="0" marR="0" indent="0" algn="l" defTabSz="914400" rtl="0" eaLnBrk="1" fontAlgn="auto" latinLnBrk="0" hangingPunct="1">
              <a:lnSpc>
                <a:spcPct val="100000"/>
              </a:lnSpc>
              <a:spcBef>
                <a:spcPts val="1000"/>
              </a:spcBef>
              <a:spcAft>
                <a:spcPts val="0"/>
              </a:spcAft>
              <a:buClrTx/>
              <a:buSzTx/>
              <a:buFont typeface="Arial" charset="0"/>
              <a:buNone/>
              <a:tabLst/>
              <a:defRPr/>
            </a:pPr>
            <a:r>
              <a:rPr lang="en-US" sz="2000" kern="1200" dirty="0" smtClean="0">
                <a:solidFill>
                  <a:schemeClr val="tx1"/>
                </a:solidFill>
                <a:latin typeface="+mn-lt"/>
                <a:ea typeface="+mn-ea"/>
                <a:cs typeface="+mn-cs"/>
              </a:rPr>
              <a:t>12a. </a:t>
            </a:r>
            <a:r>
              <a:rPr lang="en-US" sz="2000" kern="1200" baseline="0" dirty="0" smtClean="0">
                <a:solidFill>
                  <a:schemeClr val="tx1"/>
                </a:solidFill>
                <a:latin typeface="+mn-lt"/>
                <a:ea typeface="+mn-ea"/>
                <a:cs typeface="+mn-cs"/>
              </a:rPr>
              <a:t>If the voter must vote provisionally.</a:t>
            </a:r>
          </a:p>
          <a:p>
            <a:pPr marL="403225" indent="-403225" algn="l" defTabSz="914400" rtl="0" eaLnBrk="1" latinLnBrk="0" hangingPunct="1">
              <a:spcBef>
                <a:spcPts val="1000"/>
              </a:spcBef>
              <a:buFont typeface="Arial" charset="0"/>
              <a:buNone/>
              <a:tabLst/>
            </a:pPr>
            <a:r>
              <a:rPr lang="en-US" sz="2000" kern="1200" baseline="0" dirty="0" smtClean="0">
                <a:solidFill>
                  <a:schemeClr val="tx1"/>
                </a:solidFill>
                <a:latin typeface="+mn-lt"/>
                <a:ea typeface="+mn-ea"/>
                <a:cs typeface="+mn-cs"/>
              </a:rPr>
              <a:t>12b. If the voter must vote provisionally because of ID.</a:t>
            </a:r>
            <a:endParaRPr lang="en-US" sz="2000" kern="1200" baseline="0" dirty="0">
              <a:solidFill>
                <a:schemeClr val="tx1"/>
              </a:solidFill>
              <a:latin typeface="+mn-lt"/>
              <a:ea typeface="+mn-ea"/>
              <a:cs typeface="+mn-cs"/>
            </a:endParaRPr>
          </a:p>
        </p:txBody>
      </p:sp>
      <p:sp>
        <p:nvSpPr>
          <p:cNvPr id="15" name="Rectangle 14"/>
          <p:cNvSpPr/>
          <p:nvPr userDrawn="1"/>
        </p:nvSpPr>
        <p:spPr>
          <a:xfrm rot="5400000">
            <a:off x="6176749" y="2283941"/>
            <a:ext cx="914400" cy="46377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2118">
              <a:solidFill>
                <a:schemeClr val="tx1"/>
              </a:solidFill>
            </a:endParaRPr>
          </a:p>
        </p:txBody>
      </p:sp>
      <p:cxnSp>
        <p:nvCxnSpPr>
          <p:cNvPr id="6" name="Straight Connector 5"/>
          <p:cNvCxnSpPr/>
          <p:nvPr userDrawn="1"/>
        </p:nvCxnSpPr>
        <p:spPr>
          <a:xfrm>
            <a:off x="974458" y="1547348"/>
            <a:ext cx="5387747" cy="326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userDrawn="1"/>
        </p:nvSpPr>
        <p:spPr>
          <a:xfrm>
            <a:off x="524256" y="4340352"/>
            <a:ext cx="184731" cy="369332"/>
          </a:xfrm>
          <a:prstGeom prst="rect">
            <a:avLst/>
          </a:prstGeom>
          <a:noFill/>
        </p:spPr>
        <p:txBody>
          <a:bodyPr wrap="none" rtlCol="0">
            <a:spAutoFit/>
          </a:bodyPr>
          <a:lstStyle/>
          <a:p>
            <a:endParaRPr lang="en-US" dirty="0"/>
          </a:p>
        </p:txBody>
      </p:sp>
      <p:graphicFrame>
        <p:nvGraphicFramePr>
          <p:cNvPr id="17" name="Table 16"/>
          <p:cNvGraphicFramePr>
            <a:graphicFrameLocks noGrp="1"/>
          </p:cNvGraphicFramePr>
          <p:nvPr userDrawn="1">
            <p:extLst>
              <p:ext uri="{D42A27DB-BD31-4B8C-83A1-F6EECF244321}">
                <p14:modId xmlns:p14="http://schemas.microsoft.com/office/powerpoint/2010/main" val="862833551"/>
              </p:ext>
            </p:extLst>
          </p:nvPr>
        </p:nvGraphicFramePr>
        <p:xfrm>
          <a:off x="4317532" y="2787748"/>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r>
                        <a:rPr lang="en-US" sz="1800" dirty="0" smtClean="0"/>
                        <a:t>F</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graphicFrame>
        <p:nvGraphicFramePr>
          <p:cNvPr id="18" name="Table 17"/>
          <p:cNvGraphicFramePr>
            <a:graphicFrameLocks noGrp="1"/>
          </p:cNvGraphicFramePr>
          <p:nvPr userDrawn="1">
            <p:extLst>
              <p:ext uri="{D42A27DB-BD31-4B8C-83A1-F6EECF244321}">
                <p14:modId xmlns:p14="http://schemas.microsoft.com/office/powerpoint/2010/main" val="1349117910"/>
              </p:ext>
            </p:extLst>
          </p:nvPr>
        </p:nvGraphicFramePr>
        <p:xfrm>
          <a:off x="1354650" y="3564215"/>
          <a:ext cx="467042" cy="370840"/>
        </p:xfrm>
        <a:graphic>
          <a:graphicData uri="http://schemas.openxmlformats.org/drawingml/2006/table">
            <a:tbl>
              <a:tblPr firstRow="1" bandRow="1">
                <a:tableStyleId>{5C22544A-7EE6-4342-B048-85BDC9FD1C3A}</a:tableStyleId>
              </a:tblPr>
              <a:tblGrid>
                <a:gridCol w="467042">
                  <a:extLst>
                    <a:ext uri="{9D8B030D-6E8A-4147-A177-3AD203B41FA5}">
                      <a16:colId xmlns:a16="http://schemas.microsoft.com/office/drawing/2014/main" val="20000"/>
                    </a:ext>
                  </a:extLst>
                </a:gridCol>
              </a:tblGrid>
              <a:tr h="370840">
                <a:tc>
                  <a:txBody>
                    <a:bodyPr/>
                    <a:lstStyle/>
                    <a:p>
                      <a:pPr algn="ctr"/>
                      <a:r>
                        <a:rPr lang="en-US" sz="1800" dirty="0" smtClean="0"/>
                        <a:t>AB</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graphicFrame>
        <p:nvGraphicFramePr>
          <p:cNvPr id="19" name="Table 18"/>
          <p:cNvGraphicFramePr>
            <a:graphicFrameLocks noGrp="1"/>
          </p:cNvGraphicFramePr>
          <p:nvPr userDrawn="1">
            <p:extLst>
              <p:ext uri="{D42A27DB-BD31-4B8C-83A1-F6EECF244321}">
                <p14:modId xmlns:p14="http://schemas.microsoft.com/office/powerpoint/2010/main" val="138812999"/>
              </p:ext>
            </p:extLst>
          </p:nvPr>
        </p:nvGraphicFramePr>
        <p:xfrm>
          <a:off x="3479643" y="3193375"/>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r>
                        <a:rPr lang="en-US" sz="1800" dirty="0" smtClean="0"/>
                        <a:t>F</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graphicFrame>
        <p:nvGraphicFramePr>
          <p:cNvPr id="20" name="Table 19"/>
          <p:cNvGraphicFramePr>
            <a:graphicFrameLocks noGrp="1"/>
          </p:cNvGraphicFramePr>
          <p:nvPr userDrawn="1">
            <p:extLst>
              <p:ext uri="{D42A27DB-BD31-4B8C-83A1-F6EECF244321}">
                <p14:modId xmlns:p14="http://schemas.microsoft.com/office/powerpoint/2010/main" val="1773244295"/>
              </p:ext>
            </p:extLst>
          </p:nvPr>
        </p:nvGraphicFramePr>
        <p:xfrm>
          <a:off x="3479643" y="4264166"/>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r>
                        <a:rPr lang="en-US" sz="1800" dirty="0" smtClean="0"/>
                        <a:t>F</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graphicFrame>
        <p:nvGraphicFramePr>
          <p:cNvPr id="12" name="Table 11"/>
          <p:cNvGraphicFramePr>
            <a:graphicFrameLocks noGrp="1"/>
          </p:cNvGraphicFramePr>
          <p:nvPr userDrawn="1">
            <p:extLst>
              <p:ext uri="{D42A27DB-BD31-4B8C-83A1-F6EECF244321}">
                <p14:modId xmlns:p14="http://schemas.microsoft.com/office/powerpoint/2010/main" val="1492368344"/>
              </p:ext>
            </p:extLst>
          </p:nvPr>
        </p:nvGraphicFramePr>
        <p:xfrm>
          <a:off x="1354650" y="4589632"/>
          <a:ext cx="467042" cy="370840"/>
        </p:xfrm>
        <a:graphic>
          <a:graphicData uri="http://schemas.openxmlformats.org/drawingml/2006/table">
            <a:tbl>
              <a:tblPr firstRow="1" bandRow="1">
                <a:tableStyleId>{5C22544A-7EE6-4342-B048-85BDC9FD1C3A}</a:tableStyleId>
              </a:tblPr>
              <a:tblGrid>
                <a:gridCol w="467042">
                  <a:extLst>
                    <a:ext uri="{9D8B030D-6E8A-4147-A177-3AD203B41FA5}">
                      <a16:colId xmlns:a16="http://schemas.microsoft.com/office/drawing/2014/main" val="20000"/>
                    </a:ext>
                  </a:extLst>
                </a:gridCol>
              </a:tblGrid>
              <a:tr h="370840">
                <a:tc>
                  <a:txBody>
                    <a:bodyPr/>
                    <a:lstStyle/>
                    <a:p>
                      <a:pPr algn="ctr"/>
                      <a:r>
                        <a:rPr lang="en-US" sz="1800" dirty="0" smtClean="0"/>
                        <a:t>AB</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28357729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B60AD8B1-900D-FD4A-B073-FCFAD86CA158}" type="slidenum">
              <a:rPr lang="en-US" smtClean="0"/>
              <a:t>‹#›</a:t>
            </a:fld>
            <a:endParaRPr lang="en-US"/>
          </a:p>
        </p:txBody>
      </p:sp>
    </p:spTree>
    <p:extLst>
      <p:ext uri="{BB962C8B-B14F-4D97-AF65-F5344CB8AC3E}">
        <p14:creationId xmlns:p14="http://schemas.microsoft.com/office/powerpoint/2010/main" val="252330901"/>
      </p:ext>
    </p:extLst>
  </p:cSld>
  <p:clrMap bg1="lt1" tx1="dk1" bg2="lt2" tx2="dk2" accent1="accent1" accent2="accent2" accent3="accent3" accent4="accent4" accent5="accent5" accent6="accent6" hlink="hlink" folHlink="folHlink"/>
  <p:sldLayoutIdLst>
    <p:sldLayoutId id="2147483736" r:id="rId1"/>
    <p:sldLayoutId id="2147483699" r:id="rId2"/>
    <p:sldLayoutId id="2147483720" r:id="rId3"/>
    <p:sldLayoutId id="2147483722" r:id="rId4"/>
    <p:sldLayoutId id="2147483721" r:id="rId5"/>
    <p:sldLayoutId id="2147483724" r:id="rId6"/>
    <p:sldLayoutId id="2147483735" r:id="rId7"/>
    <p:sldLayoutId id="2147483723" r:id="rId8"/>
    <p:sldLayoutId id="2147483700" r:id="rId9"/>
    <p:sldLayoutId id="2147483707" r:id="rId10"/>
    <p:sldLayoutId id="2147483725" r:id="rId11"/>
    <p:sldLayoutId id="2147483726" r:id="rId12"/>
    <p:sldLayoutId id="2147483727" r:id="rId13"/>
    <p:sldLayoutId id="2147483728" r:id="rId14"/>
    <p:sldLayoutId id="2147483729" r:id="rId15"/>
    <p:sldLayoutId id="2147483730" r:id="rId16"/>
    <p:sldLayoutId id="2147483732" r:id="rId17"/>
    <p:sldLayoutId id="2147483731" r:id="rId18"/>
    <p:sldLayoutId id="2147483734" r:id="rId19"/>
    <p:sldLayoutId id="2147483733" r:id="rId20"/>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maggie@civicdesign.or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2"/>
          <p:cNvSpPr txBox="1">
            <a:spLocks/>
          </p:cNvSpPr>
          <p:nvPr/>
        </p:nvSpPr>
        <p:spPr>
          <a:xfrm>
            <a:off x="402261" y="1690578"/>
            <a:ext cx="6232455" cy="7016137"/>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2000" b="1" dirty="0" smtClean="0"/>
              <a:t>Do I need to change anything?</a:t>
            </a:r>
          </a:p>
          <a:p>
            <a:pPr marL="0" indent="0">
              <a:buNone/>
            </a:pPr>
            <a:r>
              <a:rPr lang="en-US" sz="2000" dirty="0" smtClean="0"/>
              <a:t>You will need to change the dates in the address and name change sections. Look for </a:t>
            </a:r>
            <a:r>
              <a:rPr lang="en-US" sz="2000" dirty="0" smtClean="0">
                <a:solidFill>
                  <a:srgbClr val="FFC000"/>
                </a:solidFill>
              </a:rPr>
              <a:t>yellow</a:t>
            </a:r>
            <a:r>
              <a:rPr lang="en-US" sz="2000" dirty="0" smtClean="0"/>
              <a:t> text to show you where changes need to be made. </a:t>
            </a:r>
          </a:p>
          <a:p>
            <a:pPr marL="0" indent="0">
              <a:buNone/>
            </a:pPr>
            <a:endParaRPr lang="en-US" sz="2000" dirty="0" smtClean="0"/>
          </a:p>
          <a:p>
            <a:pPr marL="0" indent="0">
              <a:buNone/>
            </a:pPr>
            <a:r>
              <a:rPr lang="en-US" sz="2000" dirty="0" smtClean="0"/>
              <a:t>You may choose to edit the language on the following pages to reflect the type of equipment in your polling places: problems 1d, 1e, 4, 5, 6a, 7a, 10, 13, 15a, 15b, 16, 18, 19b, 20a.  </a:t>
            </a:r>
          </a:p>
          <a:p>
            <a:pPr marL="0" indent="0">
              <a:buNone/>
            </a:pPr>
            <a:endParaRPr lang="en-US" sz="2000" dirty="0" smtClean="0"/>
          </a:p>
          <a:p>
            <a:pPr marL="0" indent="0">
              <a:buNone/>
            </a:pPr>
            <a:r>
              <a:rPr lang="en-US" sz="2000" b="1" dirty="0"/>
              <a:t>H</a:t>
            </a:r>
            <a:r>
              <a:rPr lang="en-US" sz="2000" b="1" dirty="0" smtClean="0"/>
              <a:t>ow do I print?</a:t>
            </a:r>
          </a:p>
          <a:p>
            <a:pPr marL="0" indent="0">
              <a:buNone/>
            </a:pPr>
            <a:r>
              <a:rPr lang="en-US" sz="2000" dirty="0" smtClean="0"/>
              <a:t>This document is set up to print at 8.5 x 11. If you are interested in printing as a booklet or half letter size we have a different file.</a:t>
            </a:r>
          </a:p>
          <a:p>
            <a:pPr marL="0" indent="0">
              <a:buNone/>
            </a:pPr>
            <a:r>
              <a:rPr lang="en-US" sz="2000" dirty="0" smtClean="0"/>
              <a:t>Reach out to </a:t>
            </a:r>
            <a:r>
              <a:rPr lang="en-US" sz="2000" dirty="0" smtClean="0">
                <a:hlinkClick r:id="rId2"/>
              </a:rPr>
              <a:t>maggie@civicdesign.org</a:t>
            </a:r>
            <a:r>
              <a:rPr lang="en-US" sz="2000" dirty="0" smtClean="0"/>
              <a:t> for assistance. </a:t>
            </a:r>
          </a:p>
        </p:txBody>
      </p:sp>
      <p:sp>
        <p:nvSpPr>
          <p:cNvPr id="3" name="Text Placeholder 2"/>
          <p:cNvSpPr txBox="1">
            <a:spLocks/>
          </p:cNvSpPr>
          <p:nvPr/>
        </p:nvSpPr>
        <p:spPr>
          <a:xfrm>
            <a:off x="1172362" y="6756406"/>
            <a:ext cx="5345396" cy="297710"/>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1600" b="0" dirty="0" smtClean="0"/>
              <a:t>This tips and tricks slide is set at hidden in </a:t>
            </a:r>
            <a:r>
              <a:rPr lang="en-US" sz="1600" dirty="0"/>
              <a:t>P</a:t>
            </a:r>
            <a:r>
              <a:rPr lang="en-US" sz="1600" b="0" dirty="0" smtClean="0"/>
              <a:t>ower Point.</a:t>
            </a:r>
          </a:p>
          <a:p>
            <a:pPr marL="0" indent="0">
              <a:buNone/>
            </a:pPr>
            <a:r>
              <a:rPr lang="en-US" sz="1600" b="0" dirty="0" smtClean="0"/>
              <a:t>If you make a PDF for printing, you will need to skip this page.</a:t>
            </a:r>
          </a:p>
          <a:p>
            <a:pPr marL="0" indent="0">
              <a:buNone/>
            </a:pPr>
            <a:r>
              <a:rPr lang="en-US" sz="1800" b="0" dirty="0" smtClean="0"/>
              <a:t> </a:t>
            </a:r>
          </a:p>
          <a:p>
            <a:pPr marL="0" indent="0">
              <a:buNone/>
            </a:pPr>
            <a:endParaRPr lang="en-US" sz="2000" dirty="0" smtClean="0"/>
          </a:p>
        </p:txBody>
      </p:sp>
      <p:sp>
        <p:nvSpPr>
          <p:cNvPr id="4" name="Oval 3"/>
          <p:cNvSpPr/>
          <p:nvPr/>
        </p:nvSpPr>
        <p:spPr>
          <a:xfrm>
            <a:off x="796142" y="6756406"/>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Tree>
    <p:extLst>
      <p:ext uri="{BB962C8B-B14F-4D97-AF65-F5344CB8AC3E}">
        <p14:creationId xmlns:p14="http://schemas.microsoft.com/office/powerpoint/2010/main" val="852787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402261" y="1869348"/>
            <a:ext cx="5999799" cy="6726351"/>
          </a:xfrm>
        </p:spPr>
        <p:txBody>
          <a:bodyPr/>
          <a:lstStyle/>
          <a:p>
            <a:pPr marL="0" indent="0">
              <a:lnSpc>
                <a:spcPct val="100000"/>
              </a:lnSpc>
              <a:spcBef>
                <a:spcPts val="1000"/>
              </a:spcBef>
              <a:buNone/>
            </a:pPr>
            <a:r>
              <a:rPr lang="en-US" dirty="0" smtClean="0"/>
              <a:t>Is not having ID the only reason why the voter must vote provisionally?</a:t>
            </a:r>
          </a:p>
          <a:p>
            <a:pPr>
              <a:lnSpc>
                <a:spcPct val="100000"/>
              </a:lnSpc>
              <a:spcBef>
                <a:spcPts val="1000"/>
              </a:spcBef>
              <a:buFont typeface="Arial" charset="0"/>
              <a:buChar char="•"/>
            </a:pPr>
            <a:r>
              <a:rPr lang="en-US" b="1" dirty="0" smtClean="0"/>
              <a:t>If yes, </a:t>
            </a:r>
            <a:r>
              <a:rPr lang="en-US" dirty="0" smtClean="0"/>
              <a:t>go to problem 12b and have them vote provisionally. </a:t>
            </a:r>
            <a:endParaRPr lang="en-US" b="1" dirty="0" smtClean="0"/>
          </a:p>
          <a:p>
            <a:pPr>
              <a:lnSpc>
                <a:spcPct val="100000"/>
              </a:lnSpc>
              <a:spcBef>
                <a:spcPts val="1000"/>
              </a:spcBef>
              <a:buFont typeface="Arial" charset="0"/>
              <a:buChar char="•"/>
            </a:pPr>
            <a:r>
              <a:rPr lang="en-US" b="1" dirty="0" smtClean="0"/>
              <a:t>If no, </a:t>
            </a:r>
            <a:r>
              <a:rPr lang="en-US" dirty="0" smtClean="0"/>
              <a:t>go to problem 12a and have them vote provisionally. </a:t>
            </a:r>
          </a:p>
        </p:txBody>
      </p:sp>
      <p:sp>
        <p:nvSpPr>
          <p:cNvPr id="5" name="TextBox 4"/>
          <p:cNvSpPr txBox="1"/>
          <p:nvPr/>
        </p:nvSpPr>
        <p:spPr>
          <a:xfrm>
            <a:off x="5019437" y="8703967"/>
            <a:ext cx="3240911" cy="276999"/>
          </a:xfrm>
          <a:prstGeom prst="rect">
            <a:avLst/>
          </a:prstGeom>
          <a:noFill/>
        </p:spPr>
        <p:txBody>
          <a:bodyPr wrap="square" rtlCol="0">
            <a:spAutoFit/>
          </a:bodyPr>
          <a:lstStyle/>
          <a:p>
            <a:r>
              <a:rPr lang="en-US" sz="1200" dirty="0" smtClean="0"/>
              <a:t>ID | What If problem 2</a:t>
            </a:r>
            <a:endParaRPr lang="en-US" sz="1200" dirty="0"/>
          </a:p>
        </p:txBody>
      </p:sp>
      <p:sp>
        <p:nvSpPr>
          <p:cNvPr id="12" name="Text Placeholder 15"/>
          <p:cNvSpPr>
            <a:spLocks noGrp="1"/>
          </p:cNvSpPr>
          <p:nvPr>
            <p:ph type="body" sz="quarter" idx="11"/>
          </p:nvPr>
        </p:nvSpPr>
        <p:spPr>
          <a:xfrm>
            <a:off x="1075594" y="1216814"/>
            <a:ext cx="5255025" cy="1524142"/>
          </a:xfrm>
        </p:spPr>
        <p:txBody>
          <a:bodyPr/>
          <a:lstStyle/>
          <a:p>
            <a:r>
              <a:rPr lang="en-US" dirty="0" smtClean="0"/>
              <a:t>Voter does not have acceptable ID.</a:t>
            </a:r>
            <a:endParaRPr lang="en-US" dirty="0"/>
          </a:p>
        </p:txBody>
      </p:sp>
      <p:sp>
        <p:nvSpPr>
          <p:cNvPr id="13" name="Text Placeholder 6"/>
          <p:cNvSpPr>
            <a:spLocks noGrp="1"/>
          </p:cNvSpPr>
          <p:nvPr>
            <p:ph type="body" sz="quarter" idx="12"/>
          </p:nvPr>
        </p:nvSpPr>
        <p:spPr>
          <a:xfrm>
            <a:off x="315910" y="1098890"/>
            <a:ext cx="848428" cy="996950"/>
          </a:xfrm>
        </p:spPr>
        <p:txBody>
          <a:bodyPr/>
          <a:lstStyle/>
          <a:p>
            <a:r>
              <a:rPr lang="en-US" dirty="0" smtClean="0"/>
              <a:t>2</a:t>
            </a:r>
            <a:endParaRPr lang="en-US" dirty="0"/>
          </a:p>
        </p:txBody>
      </p:sp>
      <p:sp>
        <p:nvSpPr>
          <p:cNvPr id="9" name="TextBox 8"/>
          <p:cNvSpPr txBox="1"/>
          <p:nvPr/>
        </p:nvSpPr>
        <p:spPr>
          <a:xfrm>
            <a:off x="4635062" y="791549"/>
            <a:ext cx="1766998" cy="276999"/>
          </a:xfrm>
          <a:prstGeom prst="rect">
            <a:avLst/>
          </a:prstGeom>
          <a:noFill/>
        </p:spPr>
        <p:txBody>
          <a:bodyPr wrap="square" rtlCol="0">
            <a:spAutoFit/>
          </a:bodyPr>
          <a:lstStyle/>
          <a:p>
            <a:pPr algn="r"/>
            <a:r>
              <a:rPr lang="en-US" sz="1200" dirty="0"/>
              <a:t>§ 24.2-643</a:t>
            </a:r>
          </a:p>
        </p:txBody>
      </p:sp>
    </p:spTree>
    <p:extLst>
      <p:ext uri="{BB962C8B-B14F-4D97-AF65-F5344CB8AC3E}">
        <p14:creationId xmlns:p14="http://schemas.microsoft.com/office/powerpoint/2010/main" val="6615304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6096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47209" y="6956498"/>
            <a:ext cx="3063708" cy="400110"/>
          </a:xfrm>
          <a:prstGeom prst="rect">
            <a:avLst/>
          </a:prstGeom>
          <a:noFill/>
          <a:ln>
            <a:noFill/>
          </a:ln>
        </p:spPr>
        <p:txBody>
          <a:bodyPr wrap="square" rtlCol="0">
            <a:spAutoFit/>
          </a:bodyPr>
          <a:lstStyle/>
          <a:p>
            <a:r>
              <a:rPr lang="en-US" sz="2000" b="1" dirty="0" smtClean="0"/>
              <a:t>3. outside of Virginia</a:t>
            </a:r>
            <a:endParaRPr lang="en-US" sz="2000" b="1" dirty="0"/>
          </a:p>
        </p:txBody>
      </p:sp>
      <p:sp>
        <p:nvSpPr>
          <p:cNvPr id="7" name="TextBox 6"/>
          <p:cNvSpPr txBox="1"/>
          <p:nvPr/>
        </p:nvSpPr>
        <p:spPr>
          <a:xfrm>
            <a:off x="455938" y="7460677"/>
            <a:ext cx="3415683" cy="830997"/>
          </a:xfrm>
          <a:prstGeom prst="rect">
            <a:avLst/>
          </a:prstGeom>
          <a:noFill/>
          <a:ln>
            <a:noFill/>
          </a:ln>
        </p:spPr>
        <p:txBody>
          <a:bodyPr wrap="square" rtlCol="0">
            <a:spAutoFit/>
          </a:bodyPr>
          <a:lstStyle/>
          <a:p>
            <a:pPr marL="182563" indent="-182563">
              <a:buFont typeface="Arial" charset="0"/>
              <a:buChar char="•"/>
            </a:pPr>
            <a:r>
              <a:rPr lang="en-US" sz="1600" dirty="0" smtClean="0"/>
              <a:t>This is a presidential election</a:t>
            </a:r>
            <a:endParaRPr lang="en-US" sz="1600" dirty="0"/>
          </a:p>
          <a:p>
            <a:pPr marL="182563" indent="-182563"/>
            <a:r>
              <a:rPr lang="en-US" sz="1600" dirty="0" smtClean="0"/>
              <a:t>	</a:t>
            </a:r>
            <a:r>
              <a:rPr lang="en-US" sz="1600" b="1" dirty="0" smtClean="0"/>
              <a:t>AND</a:t>
            </a:r>
          </a:p>
          <a:p>
            <a:pPr marL="182563" indent="-182563">
              <a:buFont typeface="Arial" charset="0"/>
              <a:buChar char="•"/>
            </a:pPr>
            <a:r>
              <a:rPr lang="en-US" sz="1600" dirty="0" smtClean="0"/>
              <a:t>They moved less than 30 days ago</a:t>
            </a:r>
            <a:r>
              <a:rPr lang="en-US" sz="1200" dirty="0" smtClean="0"/>
              <a:t>. </a:t>
            </a:r>
          </a:p>
        </p:txBody>
      </p:sp>
      <p:sp>
        <p:nvSpPr>
          <p:cNvPr id="8" name="TextBox 7"/>
          <p:cNvSpPr txBox="1"/>
          <p:nvPr/>
        </p:nvSpPr>
        <p:spPr>
          <a:xfrm>
            <a:off x="3610463" y="7156553"/>
            <a:ext cx="3354541" cy="1077218"/>
          </a:xfrm>
          <a:prstGeom prst="rect">
            <a:avLst/>
          </a:prstGeom>
          <a:noFill/>
          <a:ln>
            <a:noFill/>
          </a:ln>
        </p:spPr>
        <p:txBody>
          <a:bodyPr wrap="square" rtlCol="0">
            <a:spAutoFit/>
          </a:bodyPr>
          <a:lstStyle/>
          <a:p>
            <a:pPr marL="127000" indent="-127000">
              <a:buFont typeface="Arial" charset="0"/>
              <a:buChar char="•"/>
            </a:pPr>
            <a:r>
              <a:rPr lang="en-US" sz="1600" dirty="0" smtClean="0"/>
              <a:t>This is NOT a presidential election</a:t>
            </a:r>
            <a:endParaRPr lang="en-US" sz="1600" dirty="0"/>
          </a:p>
          <a:p>
            <a:pPr marL="127000" indent="-127000"/>
            <a:r>
              <a:rPr lang="en-US" sz="1600" dirty="0" smtClean="0"/>
              <a:t>	</a:t>
            </a:r>
            <a:r>
              <a:rPr lang="en-US" sz="1600" b="1" dirty="0" smtClean="0"/>
              <a:t>OR</a:t>
            </a:r>
          </a:p>
          <a:p>
            <a:pPr marL="127000" indent="-127000">
              <a:buFont typeface="Arial" charset="0"/>
              <a:buChar char="•"/>
            </a:pPr>
            <a:r>
              <a:rPr lang="en-US" sz="1600" dirty="0" smtClean="0"/>
              <a:t>They moved more than 30 days before the presidential election. </a:t>
            </a:r>
          </a:p>
        </p:txBody>
      </p:sp>
      <p:sp>
        <p:nvSpPr>
          <p:cNvPr id="9" name="TextBox 8"/>
          <p:cNvSpPr txBox="1"/>
          <p:nvPr/>
        </p:nvSpPr>
        <p:spPr>
          <a:xfrm>
            <a:off x="1262757" y="8382782"/>
            <a:ext cx="1840584" cy="369332"/>
          </a:xfrm>
          <a:prstGeom prst="rect">
            <a:avLst/>
          </a:prstGeom>
          <a:noFill/>
          <a:ln>
            <a:noFill/>
          </a:ln>
        </p:spPr>
        <p:txBody>
          <a:bodyPr wrap="square" rtlCol="0">
            <a:spAutoFit/>
          </a:bodyPr>
          <a:lstStyle/>
          <a:p>
            <a:r>
              <a:rPr lang="en-US" b="1" dirty="0" smtClean="0"/>
              <a:t>problem 7a</a:t>
            </a:r>
            <a:endParaRPr lang="en-US" b="1" dirty="0"/>
          </a:p>
        </p:txBody>
      </p:sp>
      <p:sp>
        <p:nvSpPr>
          <p:cNvPr id="11" name="TextBox 10"/>
          <p:cNvSpPr txBox="1"/>
          <p:nvPr/>
        </p:nvSpPr>
        <p:spPr>
          <a:xfrm>
            <a:off x="347209" y="910053"/>
            <a:ext cx="5912188" cy="400110"/>
          </a:xfrm>
          <a:prstGeom prst="rect">
            <a:avLst/>
          </a:prstGeom>
          <a:noFill/>
          <a:ln>
            <a:noFill/>
          </a:ln>
        </p:spPr>
        <p:txBody>
          <a:bodyPr wrap="square" rtlCol="0">
            <a:spAutoFit/>
          </a:bodyPr>
          <a:lstStyle/>
          <a:p>
            <a:r>
              <a:rPr lang="en-US" sz="2000" b="1" dirty="0" smtClean="0"/>
              <a:t>1. within the same precinct. OR their name changed</a:t>
            </a:r>
            <a:endParaRPr lang="en-US" sz="2000" b="1" dirty="0"/>
          </a:p>
        </p:txBody>
      </p:sp>
      <p:sp>
        <p:nvSpPr>
          <p:cNvPr id="13" name="TextBox 12"/>
          <p:cNvSpPr txBox="1"/>
          <p:nvPr/>
        </p:nvSpPr>
        <p:spPr>
          <a:xfrm>
            <a:off x="347209" y="2209089"/>
            <a:ext cx="3780150" cy="400110"/>
          </a:xfrm>
          <a:prstGeom prst="rect">
            <a:avLst/>
          </a:prstGeom>
          <a:noFill/>
          <a:ln>
            <a:noFill/>
          </a:ln>
        </p:spPr>
        <p:txBody>
          <a:bodyPr wrap="square" rtlCol="0">
            <a:spAutoFit/>
          </a:bodyPr>
          <a:lstStyle/>
          <a:p>
            <a:r>
              <a:rPr lang="en-US" sz="2000" b="1" dirty="0" smtClean="0"/>
              <a:t>2. within Virginia</a:t>
            </a:r>
            <a:endParaRPr lang="en-US" sz="2000" b="1" dirty="0"/>
          </a:p>
        </p:txBody>
      </p:sp>
      <p:sp>
        <p:nvSpPr>
          <p:cNvPr id="15" name="TextBox 14"/>
          <p:cNvSpPr txBox="1"/>
          <p:nvPr/>
        </p:nvSpPr>
        <p:spPr>
          <a:xfrm>
            <a:off x="1395481" y="4131542"/>
            <a:ext cx="2822949" cy="584775"/>
          </a:xfrm>
          <a:prstGeom prst="rect">
            <a:avLst/>
          </a:prstGeom>
          <a:noFill/>
          <a:ln>
            <a:noFill/>
          </a:ln>
        </p:spPr>
        <p:txBody>
          <a:bodyPr wrap="square" rtlCol="0">
            <a:spAutoFit/>
          </a:bodyPr>
          <a:lstStyle/>
          <a:p>
            <a:r>
              <a:rPr lang="en-US" sz="1600" dirty="0" smtClean="0"/>
              <a:t>within the same county/city </a:t>
            </a:r>
            <a:r>
              <a:rPr lang="en-US" sz="1600" b="1" dirty="0" smtClean="0"/>
              <a:t>AND</a:t>
            </a:r>
            <a:r>
              <a:rPr lang="en-US" sz="1600" dirty="0" smtClean="0"/>
              <a:t> congressional district. </a:t>
            </a:r>
            <a:endParaRPr lang="en-US" sz="1600" dirty="0"/>
          </a:p>
        </p:txBody>
      </p:sp>
      <p:sp>
        <p:nvSpPr>
          <p:cNvPr id="17" name="TextBox 16"/>
          <p:cNvSpPr txBox="1"/>
          <p:nvPr/>
        </p:nvSpPr>
        <p:spPr>
          <a:xfrm>
            <a:off x="4218430" y="4131542"/>
            <a:ext cx="2447941" cy="584775"/>
          </a:xfrm>
          <a:prstGeom prst="rect">
            <a:avLst/>
          </a:prstGeom>
          <a:noFill/>
          <a:ln>
            <a:noFill/>
          </a:ln>
        </p:spPr>
        <p:txBody>
          <a:bodyPr wrap="square" rtlCol="0">
            <a:spAutoFit/>
          </a:bodyPr>
          <a:lstStyle/>
          <a:p>
            <a:r>
              <a:rPr lang="en-US" sz="1600" dirty="0"/>
              <a:t>t</a:t>
            </a:r>
            <a:r>
              <a:rPr lang="en-US" sz="1600" dirty="0" smtClean="0"/>
              <a:t>o a different county/city </a:t>
            </a:r>
            <a:r>
              <a:rPr lang="en-US" sz="1600" b="1" dirty="0" smtClean="0"/>
              <a:t>OR</a:t>
            </a:r>
            <a:r>
              <a:rPr lang="en-US" sz="1600" dirty="0" smtClean="0"/>
              <a:t> congressional district. </a:t>
            </a:r>
            <a:endParaRPr lang="en-US" sz="1600" dirty="0"/>
          </a:p>
        </p:txBody>
      </p:sp>
      <p:sp>
        <p:nvSpPr>
          <p:cNvPr id="18" name="TextBox 17"/>
          <p:cNvSpPr txBox="1"/>
          <p:nvPr/>
        </p:nvSpPr>
        <p:spPr>
          <a:xfrm>
            <a:off x="347209" y="3792988"/>
            <a:ext cx="5758196" cy="338554"/>
          </a:xfrm>
          <a:prstGeom prst="rect">
            <a:avLst/>
          </a:prstGeom>
          <a:noFill/>
          <a:ln>
            <a:noFill/>
          </a:ln>
        </p:spPr>
        <p:txBody>
          <a:bodyPr wrap="square" rtlCol="0">
            <a:spAutoFit/>
          </a:bodyPr>
          <a:lstStyle/>
          <a:p>
            <a:r>
              <a:rPr lang="en-US" sz="1600" dirty="0" smtClean="0">
                <a:solidFill>
                  <a:srgbClr val="FFC000"/>
                </a:solidFill>
              </a:rPr>
              <a:t>between </a:t>
            </a:r>
            <a:r>
              <a:rPr lang="en-US" sz="1600" dirty="0">
                <a:solidFill>
                  <a:srgbClr val="FFC000"/>
                </a:solidFill>
              </a:rPr>
              <a:t>November </a:t>
            </a:r>
            <a:r>
              <a:rPr lang="en-US" sz="1600" dirty="0" smtClean="0">
                <a:solidFill>
                  <a:srgbClr val="FFC000"/>
                </a:solidFill>
              </a:rPr>
              <a:t>8, 2016 </a:t>
            </a:r>
            <a:r>
              <a:rPr lang="en-US" sz="1600" dirty="0">
                <a:solidFill>
                  <a:srgbClr val="FFC000"/>
                </a:solidFill>
              </a:rPr>
              <a:t>– </a:t>
            </a:r>
            <a:r>
              <a:rPr lang="en-US" sz="1600" dirty="0" smtClean="0">
                <a:solidFill>
                  <a:srgbClr val="FFC000"/>
                </a:solidFill>
              </a:rPr>
              <a:t>November 6, 2018</a:t>
            </a:r>
            <a:endParaRPr lang="en-US" sz="1600" dirty="0">
              <a:solidFill>
                <a:srgbClr val="FFC000"/>
              </a:solidFill>
            </a:endParaRPr>
          </a:p>
        </p:txBody>
      </p:sp>
      <p:sp>
        <p:nvSpPr>
          <p:cNvPr id="22" name="TextBox 21"/>
          <p:cNvSpPr txBox="1"/>
          <p:nvPr/>
        </p:nvSpPr>
        <p:spPr>
          <a:xfrm>
            <a:off x="347209" y="2688752"/>
            <a:ext cx="3671680" cy="338554"/>
          </a:xfrm>
          <a:prstGeom prst="rect">
            <a:avLst/>
          </a:prstGeom>
          <a:noFill/>
          <a:ln>
            <a:noFill/>
          </a:ln>
        </p:spPr>
        <p:txBody>
          <a:bodyPr wrap="square" rtlCol="0">
            <a:spAutoFit/>
          </a:bodyPr>
          <a:lstStyle/>
          <a:p>
            <a:r>
              <a:rPr lang="en-US" sz="1600" dirty="0" smtClean="0">
                <a:solidFill>
                  <a:srgbClr val="FFC000"/>
                </a:solidFill>
              </a:rPr>
              <a:t>after November 6, 2018</a:t>
            </a:r>
            <a:endParaRPr lang="en-US" sz="1600" dirty="0">
              <a:solidFill>
                <a:srgbClr val="FFC000"/>
              </a:solidFill>
            </a:endParaRPr>
          </a:p>
        </p:txBody>
      </p:sp>
      <p:cxnSp>
        <p:nvCxnSpPr>
          <p:cNvPr id="24" name="Straight Connector 23"/>
          <p:cNvCxnSpPr/>
          <p:nvPr/>
        </p:nvCxnSpPr>
        <p:spPr>
          <a:xfrm>
            <a:off x="286396" y="1989891"/>
            <a:ext cx="595773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386498" y="170362"/>
            <a:ext cx="3310330" cy="523220"/>
          </a:xfrm>
          <a:prstGeom prst="rect">
            <a:avLst/>
          </a:prstGeom>
        </p:spPr>
        <p:txBody>
          <a:bodyPr wrap="none">
            <a:spAutoFit/>
          </a:bodyPr>
          <a:lstStyle/>
          <a:p>
            <a:r>
              <a:rPr lang="en-US" sz="2800" b="1" dirty="0" smtClean="0"/>
              <a:t>Did the voter move</a:t>
            </a:r>
            <a:r>
              <a:rPr lang="is-IS" sz="2800" b="1" dirty="0" smtClean="0"/>
              <a:t>…</a:t>
            </a:r>
            <a:endParaRPr lang="en-US" sz="2800" b="1" dirty="0"/>
          </a:p>
        </p:txBody>
      </p:sp>
      <p:sp>
        <p:nvSpPr>
          <p:cNvPr id="33" name="TextBox 32"/>
          <p:cNvSpPr txBox="1"/>
          <p:nvPr/>
        </p:nvSpPr>
        <p:spPr>
          <a:xfrm>
            <a:off x="4311148" y="8382782"/>
            <a:ext cx="2017401" cy="369332"/>
          </a:xfrm>
          <a:prstGeom prst="rect">
            <a:avLst/>
          </a:prstGeom>
          <a:noFill/>
          <a:ln>
            <a:noFill/>
          </a:ln>
        </p:spPr>
        <p:txBody>
          <a:bodyPr wrap="square" rtlCol="0">
            <a:spAutoFit/>
          </a:bodyPr>
          <a:lstStyle/>
          <a:p>
            <a:r>
              <a:rPr lang="en-US" b="1" dirty="0" smtClean="0"/>
              <a:t>problem 7b</a:t>
            </a:r>
            <a:endParaRPr lang="en-US" b="1" dirty="0"/>
          </a:p>
        </p:txBody>
      </p:sp>
      <p:graphicFrame>
        <p:nvGraphicFramePr>
          <p:cNvPr id="34" name="Table 33"/>
          <p:cNvGraphicFramePr>
            <a:graphicFrameLocks noGrp="1"/>
          </p:cNvGraphicFramePr>
          <p:nvPr>
            <p:extLst>
              <p:ext uri="{D42A27DB-BD31-4B8C-83A1-F6EECF244321}">
                <p14:modId xmlns:p14="http://schemas.microsoft.com/office/powerpoint/2010/main" val="1497135310"/>
              </p:ext>
            </p:extLst>
          </p:nvPr>
        </p:nvGraphicFramePr>
        <p:xfrm>
          <a:off x="3871621" y="8373136"/>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cxnSp>
        <p:nvCxnSpPr>
          <p:cNvPr id="35" name="Straight Arrow Connector 34"/>
          <p:cNvCxnSpPr/>
          <p:nvPr/>
        </p:nvCxnSpPr>
        <p:spPr>
          <a:xfrm>
            <a:off x="3936433" y="8550006"/>
            <a:ext cx="245093" cy="0"/>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86396" y="6707871"/>
            <a:ext cx="595773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250053" y="1323497"/>
            <a:ext cx="1840584" cy="369332"/>
          </a:xfrm>
          <a:prstGeom prst="rect">
            <a:avLst/>
          </a:prstGeom>
          <a:noFill/>
          <a:ln>
            <a:noFill/>
          </a:ln>
        </p:spPr>
        <p:txBody>
          <a:bodyPr wrap="square" rtlCol="0">
            <a:spAutoFit/>
          </a:bodyPr>
          <a:lstStyle/>
          <a:p>
            <a:r>
              <a:rPr lang="en-US" b="1" dirty="0" smtClean="0"/>
              <a:t>problem 4</a:t>
            </a:r>
            <a:endParaRPr lang="en-US" b="1" dirty="0"/>
          </a:p>
        </p:txBody>
      </p:sp>
      <p:graphicFrame>
        <p:nvGraphicFramePr>
          <p:cNvPr id="38" name="Table 37"/>
          <p:cNvGraphicFramePr>
            <a:graphicFrameLocks noGrp="1"/>
          </p:cNvGraphicFramePr>
          <p:nvPr>
            <p:extLst>
              <p:ext uri="{D42A27DB-BD31-4B8C-83A1-F6EECF244321}">
                <p14:modId xmlns:p14="http://schemas.microsoft.com/office/powerpoint/2010/main" val="1252051699"/>
              </p:ext>
            </p:extLst>
          </p:nvPr>
        </p:nvGraphicFramePr>
        <p:xfrm>
          <a:off x="775494" y="1350930"/>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cxnSp>
        <p:nvCxnSpPr>
          <p:cNvPr id="39" name="Straight Arrow Connector 38"/>
          <p:cNvCxnSpPr/>
          <p:nvPr/>
        </p:nvCxnSpPr>
        <p:spPr>
          <a:xfrm>
            <a:off x="840306" y="1527800"/>
            <a:ext cx="245093" cy="0"/>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1250053" y="3060234"/>
            <a:ext cx="1840584" cy="369332"/>
          </a:xfrm>
          <a:prstGeom prst="rect">
            <a:avLst/>
          </a:prstGeom>
          <a:noFill/>
          <a:ln>
            <a:noFill/>
          </a:ln>
        </p:spPr>
        <p:txBody>
          <a:bodyPr wrap="square" rtlCol="0">
            <a:spAutoFit/>
          </a:bodyPr>
          <a:lstStyle/>
          <a:p>
            <a:r>
              <a:rPr lang="en-US" b="1" dirty="0"/>
              <a:t>p</a:t>
            </a:r>
            <a:r>
              <a:rPr lang="en-US" b="1" dirty="0" smtClean="0"/>
              <a:t>roblem 5</a:t>
            </a:r>
            <a:endParaRPr lang="en-US" b="1" dirty="0"/>
          </a:p>
        </p:txBody>
      </p:sp>
      <p:graphicFrame>
        <p:nvGraphicFramePr>
          <p:cNvPr id="41" name="Table 40"/>
          <p:cNvGraphicFramePr>
            <a:graphicFrameLocks noGrp="1"/>
          </p:cNvGraphicFramePr>
          <p:nvPr>
            <p:extLst>
              <p:ext uri="{D42A27DB-BD31-4B8C-83A1-F6EECF244321}">
                <p14:modId xmlns:p14="http://schemas.microsoft.com/office/powerpoint/2010/main" val="292269638"/>
              </p:ext>
            </p:extLst>
          </p:nvPr>
        </p:nvGraphicFramePr>
        <p:xfrm>
          <a:off x="775495" y="3063639"/>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cxnSp>
        <p:nvCxnSpPr>
          <p:cNvPr id="42" name="Straight Arrow Connector 41"/>
          <p:cNvCxnSpPr/>
          <p:nvPr/>
        </p:nvCxnSpPr>
        <p:spPr>
          <a:xfrm>
            <a:off x="840307" y="3240509"/>
            <a:ext cx="245093" cy="0"/>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1769879" y="4756491"/>
            <a:ext cx="1840584" cy="369332"/>
          </a:xfrm>
          <a:prstGeom prst="rect">
            <a:avLst/>
          </a:prstGeom>
          <a:noFill/>
          <a:ln>
            <a:noFill/>
          </a:ln>
        </p:spPr>
        <p:txBody>
          <a:bodyPr wrap="square" rtlCol="0">
            <a:spAutoFit/>
          </a:bodyPr>
          <a:lstStyle/>
          <a:p>
            <a:r>
              <a:rPr lang="en-US" b="1" dirty="0" smtClean="0"/>
              <a:t>problem 6a</a:t>
            </a:r>
            <a:endParaRPr lang="en-US" b="1" dirty="0"/>
          </a:p>
        </p:txBody>
      </p:sp>
      <p:graphicFrame>
        <p:nvGraphicFramePr>
          <p:cNvPr id="44" name="Table 43"/>
          <p:cNvGraphicFramePr>
            <a:graphicFrameLocks noGrp="1"/>
          </p:cNvGraphicFramePr>
          <p:nvPr>
            <p:extLst>
              <p:ext uri="{D42A27DB-BD31-4B8C-83A1-F6EECF244321}">
                <p14:modId xmlns:p14="http://schemas.microsoft.com/office/powerpoint/2010/main" val="880705177"/>
              </p:ext>
            </p:extLst>
          </p:nvPr>
        </p:nvGraphicFramePr>
        <p:xfrm>
          <a:off x="1395482" y="4765970"/>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cxnSp>
        <p:nvCxnSpPr>
          <p:cNvPr id="45" name="Straight Arrow Connector 44"/>
          <p:cNvCxnSpPr/>
          <p:nvPr/>
        </p:nvCxnSpPr>
        <p:spPr>
          <a:xfrm>
            <a:off x="1460294" y="4942840"/>
            <a:ext cx="245093" cy="0"/>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628179" y="4765970"/>
            <a:ext cx="2038192" cy="369332"/>
          </a:xfrm>
          <a:prstGeom prst="rect">
            <a:avLst/>
          </a:prstGeom>
          <a:noFill/>
          <a:ln>
            <a:noFill/>
          </a:ln>
        </p:spPr>
        <p:txBody>
          <a:bodyPr wrap="square" rtlCol="0">
            <a:spAutoFit/>
          </a:bodyPr>
          <a:lstStyle/>
          <a:p>
            <a:r>
              <a:rPr lang="en-US" b="1" dirty="0" smtClean="0"/>
              <a:t>problem 6b</a:t>
            </a:r>
            <a:endParaRPr lang="en-US" b="1" dirty="0"/>
          </a:p>
        </p:txBody>
      </p:sp>
      <p:graphicFrame>
        <p:nvGraphicFramePr>
          <p:cNvPr id="47" name="Table 46"/>
          <p:cNvGraphicFramePr>
            <a:graphicFrameLocks noGrp="1"/>
          </p:cNvGraphicFramePr>
          <p:nvPr>
            <p:extLst>
              <p:ext uri="{D42A27DB-BD31-4B8C-83A1-F6EECF244321}">
                <p14:modId xmlns:p14="http://schemas.microsoft.com/office/powerpoint/2010/main" val="1554614715"/>
              </p:ext>
            </p:extLst>
          </p:nvPr>
        </p:nvGraphicFramePr>
        <p:xfrm>
          <a:off x="4218431" y="4747643"/>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cxnSp>
        <p:nvCxnSpPr>
          <p:cNvPr id="48" name="Straight Arrow Connector 47"/>
          <p:cNvCxnSpPr/>
          <p:nvPr/>
        </p:nvCxnSpPr>
        <p:spPr>
          <a:xfrm>
            <a:off x="4283243" y="4924513"/>
            <a:ext cx="245093" cy="0"/>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347209" y="5477137"/>
            <a:ext cx="5758196" cy="338554"/>
          </a:xfrm>
          <a:prstGeom prst="rect">
            <a:avLst/>
          </a:prstGeom>
          <a:noFill/>
          <a:ln>
            <a:noFill/>
          </a:ln>
        </p:spPr>
        <p:txBody>
          <a:bodyPr wrap="square" rtlCol="0">
            <a:spAutoFit/>
          </a:bodyPr>
          <a:lstStyle/>
          <a:p>
            <a:r>
              <a:rPr lang="en-US" sz="1600" dirty="0" smtClean="0">
                <a:solidFill>
                  <a:srgbClr val="FFC000"/>
                </a:solidFill>
              </a:rPr>
              <a:t>before November 8, 2016</a:t>
            </a:r>
            <a:endParaRPr lang="en-US" sz="1600" dirty="0">
              <a:solidFill>
                <a:srgbClr val="FFC000"/>
              </a:solidFill>
            </a:endParaRPr>
          </a:p>
        </p:txBody>
      </p:sp>
      <p:sp>
        <p:nvSpPr>
          <p:cNvPr id="51" name="TextBox 50"/>
          <p:cNvSpPr txBox="1"/>
          <p:nvPr/>
        </p:nvSpPr>
        <p:spPr>
          <a:xfrm>
            <a:off x="1250053" y="5823782"/>
            <a:ext cx="4682396" cy="646331"/>
          </a:xfrm>
          <a:prstGeom prst="rect">
            <a:avLst/>
          </a:prstGeom>
          <a:noFill/>
          <a:ln>
            <a:noFill/>
          </a:ln>
        </p:spPr>
        <p:txBody>
          <a:bodyPr wrap="square" rtlCol="0">
            <a:spAutoFit/>
          </a:bodyPr>
          <a:lstStyle/>
          <a:p>
            <a:r>
              <a:rPr lang="en-US" b="1" dirty="0" smtClean="0"/>
              <a:t>problem 12a and have them vote provisionally.</a:t>
            </a:r>
          </a:p>
          <a:p>
            <a:r>
              <a:rPr lang="en-US" dirty="0" smtClean="0"/>
              <a:t>Use reason 6. </a:t>
            </a:r>
            <a:endParaRPr lang="en-US" dirty="0"/>
          </a:p>
        </p:txBody>
      </p:sp>
      <p:graphicFrame>
        <p:nvGraphicFramePr>
          <p:cNvPr id="52" name="Table 51"/>
          <p:cNvGraphicFramePr>
            <a:graphicFrameLocks noGrp="1"/>
          </p:cNvGraphicFramePr>
          <p:nvPr>
            <p:extLst>
              <p:ext uri="{D42A27DB-BD31-4B8C-83A1-F6EECF244321}">
                <p14:modId xmlns:p14="http://schemas.microsoft.com/office/powerpoint/2010/main" val="2123465603"/>
              </p:ext>
            </p:extLst>
          </p:nvPr>
        </p:nvGraphicFramePr>
        <p:xfrm>
          <a:off x="775494" y="5862896"/>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cxnSp>
        <p:nvCxnSpPr>
          <p:cNvPr id="53" name="Straight Arrow Connector 52"/>
          <p:cNvCxnSpPr/>
          <p:nvPr/>
        </p:nvCxnSpPr>
        <p:spPr>
          <a:xfrm>
            <a:off x="840306" y="6039766"/>
            <a:ext cx="245093" cy="0"/>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49" name="Table 48"/>
          <p:cNvGraphicFramePr>
            <a:graphicFrameLocks noGrp="1"/>
          </p:cNvGraphicFramePr>
          <p:nvPr>
            <p:extLst>
              <p:ext uri="{D42A27DB-BD31-4B8C-83A1-F6EECF244321}">
                <p14:modId xmlns:p14="http://schemas.microsoft.com/office/powerpoint/2010/main" val="287263271"/>
              </p:ext>
            </p:extLst>
          </p:nvPr>
        </p:nvGraphicFramePr>
        <p:xfrm>
          <a:off x="772568" y="8343404"/>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cxnSp>
        <p:nvCxnSpPr>
          <p:cNvPr id="54" name="Straight Arrow Connector 53"/>
          <p:cNvCxnSpPr/>
          <p:nvPr/>
        </p:nvCxnSpPr>
        <p:spPr>
          <a:xfrm>
            <a:off x="837380" y="8520274"/>
            <a:ext cx="245093" cy="0"/>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4413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6498" y="170362"/>
            <a:ext cx="3310330" cy="523220"/>
          </a:xfrm>
          <a:prstGeom prst="rect">
            <a:avLst/>
          </a:prstGeom>
        </p:spPr>
        <p:txBody>
          <a:bodyPr wrap="none">
            <a:spAutoFit/>
          </a:bodyPr>
          <a:lstStyle/>
          <a:p>
            <a:r>
              <a:rPr lang="en-US" sz="2800" b="1" dirty="0" smtClean="0"/>
              <a:t>Did the voter move</a:t>
            </a:r>
            <a:r>
              <a:rPr lang="is-IS" sz="2800" b="1" dirty="0" smtClean="0"/>
              <a:t>…</a:t>
            </a:r>
            <a:endParaRPr lang="en-US" sz="2800" b="1" dirty="0"/>
          </a:p>
        </p:txBody>
      </p:sp>
      <p:graphicFrame>
        <p:nvGraphicFramePr>
          <p:cNvPr id="3" name="Table 2"/>
          <p:cNvGraphicFramePr>
            <a:graphicFrameLocks noGrp="1"/>
          </p:cNvGraphicFramePr>
          <p:nvPr>
            <p:extLst>
              <p:ext uri="{D42A27DB-BD31-4B8C-83A1-F6EECF244321}">
                <p14:modId xmlns:p14="http://schemas.microsoft.com/office/powerpoint/2010/main" val="3241488513"/>
              </p:ext>
            </p:extLst>
          </p:nvPr>
        </p:nvGraphicFramePr>
        <p:xfrm>
          <a:off x="338507" y="1302272"/>
          <a:ext cx="6180985" cy="6496082"/>
        </p:xfrm>
        <a:graphic>
          <a:graphicData uri="http://schemas.openxmlformats.org/drawingml/2006/table">
            <a:tbl>
              <a:tblPr firstRow="1" bandRow="1">
                <a:tableStyleId>{5940675A-B579-460E-94D1-54222C63F5DA}</a:tableStyleId>
              </a:tblPr>
              <a:tblGrid>
                <a:gridCol w="1236197">
                  <a:extLst>
                    <a:ext uri="{9D8B030D-6E8A-4147-A177-3AD203B41FA5}">
                      <a16:colId xmlns:a16="http://schemas.microsoft.com/office/drawing/2014/main" val="20000"/>
                    </a:ext>
                  </a:extLst>
                </a:gridCol>
                <a:gridCol w="1359044">
                  <a:extLst>
                    <a:ext uri="{9D8B030D-6E8A-4147-A177-3AD203B41FA5}">
                      <a16:colId xmlns:a16="http://schemas.microsoft.com/office/drawing/2014/main" val="20001"/>
                    </a:ext>
                  </a:extLst>
                </a:gridCol>
                <a:gridCol w="1179045">
                  <a:extLst>
                    <a:ext uri="{9D8B030D-6E8A-4147-A177-3AD203B41FA5}">
                      <a16:colId xmlns:a16="http://schemas.microsoft.com/office/drawing/2014/main" val="20002"/>
                    </a:ext>
                  </a:extLst>
                </a:gridCol>
                <a:gridCol w="1170502">
                  <a:extLst>
                    <a:ext uri="{9D8B030D-6E8A-4147-A177-3AD203B41FA5}">
                      <a16:colId xmlns:a16="http://schemas.microsoft.com/office/drawing/2014/main" val="20003"/>
                    </a:ext>
                  </a:extLst>
                </a:gridCol>
                <a:gridCol w="1236197">
                  <a:extLst>
                    <a:ext uri="{9D8B030D-6E8A-4147-A177-3AD203B41FA5}">
                      <a16:colId xmlns:a16="http://schemas.microsoft.com/office/drawing/2014/main" val="20004"/>
                    </a:ext>
                  </a:extLst>
                </a:gridCol>
              </a:tblGrid>
              <a:tr h="1259868">
                <a:tc>
                  <a:txBody>
                    <a:bodyPr/>
                    <a:lstStyle/>
                    <a:p>
                      <a:endParaRPr lang="en-US" sz="1200" b="1" dirty="0"/>
                    </a:p>
                  </a:txBody>
                  <a:tcPr>
                    <a:solidFill>
                      <a:schemeClr val="bg2">
                        <a:lumMod val="90000"/>
                      </a:schemeClr>
                    </a:solidFill>
                  </a:tcPr>
                </a:tc>
                <a:tc>
                  <a:txBody>
                    <a:bodyPr/>
                    <a:lstStyle/>
                    <a:p>
                      <a:r>
                        <a:rPr lang="en-US" sz="1200" b="1" dirty="0" smtClean="0"/>
                        <a:t>Within the same precinct. </a:t>
                      </a:r>
                      <a:endParaRPr lang="en-US" sz="1200" b="1" strike="sngStrike" dirty="0"/>
                    </a:p>
                  </a:txBody>
                  <a:tcPr>
                    <a:solidFill>
                      <a:schemeClr val="bg2">
                        <a:lumMod val="90000"/>
                      </a:schemeClr>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200" b="1" dirty="0" smtClean="0"/>
                        <a:t>Within the same county/city AND congressional district. </a:t>
                      </a:r>
                    </a:p>
                  </a:txBody>
                  <a:tcPr>
                    <a:solidFill>
                      <a:schemeClr val="bg2">
                        <a:lumMod val="90000"/>
                      </a:schemeClr>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To a different county/city OR congressional district. </a:t>
                      </a:r>
                    </a:p>
                  </a:txBody>
                  <a:tcPr>
                    <a:solidFill>
                      <a:schemeClr val="bg2">
                        <a:lumMod val="90000"/>
                      </a:schemeClr>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Outside of Virginia</a:t>
                      </a:r>
                    </a:p>
                  </a:txBody>
                  <a:tcPr>
                    <a:solidFill>
                      <a:schemeClr val="bg2">
                        <a:lumMod val="90000"/>
                      </a:schemeClr>
                    </a:solidFill>
                  </a:tcPr>
                </a:tc>
                <a:extLst>
                  <a:ext uri="{0D108BD9-81ED-4DB2-BD59-A6C34878D82A}">
                    <a16:rowId xmlns:a16="http://schemas.microsoft.com/office/drawing/2014/main" val="10000"/>
                  </a:ext>
                </a:extLst>
              </a:tr>
              <a:tr h="1639574">
                <a:tc>
                  <a:txBody>
                    <a:bodyPr/>
                    <a:lstStyle/>
                    <a:p>
                      <a:r>
                        <a:rPr lang="en-US" sz="1400" b="1" dirty="0" smtClean="0">
                          <a:solidFill>
                            <a:schemeClr val="accent2"/>
                          </a:solidFill>
                        </a:rPr>
                        <a:t>after November 6, 2018</a:t>
                      </a:r>
                    </a:p>
                    <a:p>
                      <a:endParaRPr lang="en-US" sz="1400" b="1" dirty="0"/>
                    </a:p>
                  </a:txBody>
                  <a:tcPr>
                    <a:solidFill>
                      <a:schemeClr val="bg2">
                        <a:lumMod val="90000"/>
                      </a:schemeClr>
                    </a:solidFill>
                  </a:tcPr>
                </a:tc>
                <a:tc>
                  <a:txBody>
                    <a:bodyPr/>
                    <a:lstStyle/>
                    <a:p>
                      <a:r>
                        <a:rPr lang="en-US" sz="1400" kern="1200" dirty="0" smtClean="0">
                          <a:solidFill>
                            <a:schemeClr val="tx1"/>
                          </a:solidFill>
                          <a:effectLst/>
                          <a:latin typeface="+mn-lt"/>
                          <a:ea typeface="+mn-ea"/>
                          <a:cs typeface="+mn-cs"/>
                        </a:rPr>
                        <a:t>See problem 4: </a:t>
                      </a:r>
                    </a:p>
                    <a:p>
                      <a:r>
                        <a:rPr lang="en-US" sz="1400" kern="1200" dirty="0" smtClean="0">
                          <a:solidFill>
                            <a:schemeClr val="tx1"/>
                          </a:solidFill>
                          <a:effectLst/>
                          <a:latin typeface="+mn-lt"/>
                          <a:ea typeface="+mn-ea"/>
                          <a:cs typeface="+mn-cs"/>
                        </a:rPr>
                        <a:t>the voter can vote. </a:t>
                      </a:r>
                      <a:endParaRPr lang="en-US" sz="1400" strike="sngStrike" dirty="0"/>
                    </a:p>
                  </a:txBody>
                  <a:tcPr/>
                </a:tc>
                <a:tc>
                  <a:txBody>
                    <a:bodyPr/>
                    <a:lstStyle/>
                    <a:p>
                      <a:r>
                        <a:rPr lang="en-US" sz="1400" kern="1200" dirty="0" smtClean="0">
                          <a:solidFill>
                            <a:schemeClr val="tx1"/>
                          </a:solidFill>
                          <a:effectLst/>
                          <a:latin typeface="+mn-lt"/>
                          <a:ea typeface="+mn-ea"/>
                          <a:cs typeface="+mn-cs"/>
                        </a:rPr>
                        <a:t>See problem 5: the voter can vote. </a:t>
                      </a:r>
                      <a:endParaRPr lang="en-US" sz="1400" dirty="0"/>
                    </a:p>
                  </a:txBody>
                  <a:tcPr/>
                </a:tc>
                <a:tc>
                  <a:txBody>
                    <a:bodyPr/>
                    <a:lstStyle/>
                    <a:p>
                      <a:r>
                        <a:rPr lang="en-US" sz="1400" kern="1200" dirty="0" smtClean="0">
                          <a:solidFill>
                            <a:schemeClr val="tx1"/>
                          </a:solidFill>
                          <a:effectLst/>
                          <a:latin typeface="+mn-lt"/>
                          <a:ea typeface="+mn-ea"/>
                          <a:cs typeface="+mn-cs"/>
                        </a:rPr>
                        <a:t>See problem 5: the voter can vote. </a:t>
                      </a:r>
                      <a:endParaRPr lang="en-US"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See 7a for presidential elections</a:t>
                      </a:r>
                    </a:p>
                    <a:p>
                      <a:pPr marL="0" marR="0" indent="0" algn="l" defTabSz="6858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See</a:t>
                      </a:r>
                      <a:r>
                        <a:rPr lang="en-US" sz="1400" baseline="0" dirty="0" smtClean="0">
                          <a:solidFill>
                            <a:schemeClr val="tx1"/>
                          </a:solidFill>
                        </a:rPr>
                        <a:t> problem 7b for non-presidential elections. </a:t>
                      </a:r>
                    </a:p>
                  </a:txBody>
                  <a:tcPr/>
                </a:tc>
                <a:extLst>
                  <a:ext uri="{0D108BD9-81ED-4DB2-BD59-A6C34878D82A}">
                    <a16:rowId xmlns:a16="http://schemas.microsoft.com/office/drawing/2014/main" val="10001"/>
                  </a:ext>
                </a:extLst>
              </a:tr>
              <a:tr h="1589764">
                <a:tc>
                  <a:txBody>
                    <a:bodyPr/>
                    <a:lstStyle/>
                    <a:p>
                      <a:r>
                        <a:rPr lang="en-US" sz="1400" b="1" dirty="0" smtClean="0">
                          <a:solidFill>
                            <a:schemeClr val="accent2"/>
                          </a:solidFill>
                        </a:rPr>
                        <a:t>between November 8, 2016 – November 6, 2018</a:t>
                      </a:r>
                    </a:p>
                    <a:p>
                      <a:endParaRPr lang="en-US" sz="1400" b="1" dirty="0"/>
                    </a:p>
                  </a:txBody>
                  <a:tcPr>
                    <a:solidFill>
                      <a:schemeClr val="bg2">
                        <a:lumMod val="90000"/>
                      </a:schemeClr>
                    </a:solidFill>
                  </a:tcPr>
                </a:tc>
                <a:tc>
                  <a:txBody>
                    <a:bodyPr/>
                    <a:lstStyle/>
                    <a:p>
                      <a:r>
                        <a:rPr lang="en-US" sz="1400" kern="1200" dirty="0" smtClean="0">
                          <a:solidFill>
                            <a:schemeClr val="tx1"/>
                          </a:solidFill>
                          <a:effectLst/>
                          <a:latin typeface="+mn-lt"/>
                          <a:ea typeface="+mn-ea"/>
                          <a:cs typeface="+mn-cs"/>
                        </a:rPr>
                        <a:t>See problem 4: </a:t>
                      </a:r>
                    </a:p>
                    <a:p>
                      <a:r>
                        <a:rPr lang="en-US" sz="1400" kern="1200" dirty="0" smtClean="0">
                          <a:solidFill>
                            <a:schemeClr val="tx1"/>
                          </a:solidFill>
                          <a:effectLst/>
                          <a:latin typeface="+mn-lt"/>
                          <a:ea typeface="+mn-ea"/>
                          <a:cs typeface="+mn-cs"/>
                        </a:rPr>
                        <a:t>the voter can vote. </a:t>
                      </a:r>
                      <a:endParaRPr lang="en-US" sz="1400" strike="sngStrike" dirty="0" smtClean="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mn-ea"/>
                          <a:cs typeface="+mn-cs"/>
                        </a:rPr>
                        <a:t>See problem 6a: voter </a:t>
                      </a:r>
                      <a:r>
                        <a:rPr lang="en-US" sz="1400" kern="1200" dirty="0" smtClean="0">
                          <a:solidFill>
                            <a:schemeClr val="tx1"/>
                          </a:solidFill>
                          <a:effectLst/>
                          <a:latin typeface="+mn-lt"/>
                          <a:ea typeface="+mn-ea"/>
                          <a:cs typeface="+mn-cs"/>
                        </a:rPr>
                        <a:t>may vote with affirmation</a:t>
                      </a:r>
                      <a:r>
                        <a:rPr lang="en-US" sz="1400" kern="1200" baseline="0" dirty="0" smtClean="0">
                          <a:solidFill>
                            <a:schemeClr val="tx1"/>
                          </a:solidFill>
                          <a:effectLst/>
                          <a:latin typeface="+mn-lt"/>
                          <a:ea typeface="+mn-ea"/>
                          <a:cs typeface="+mn-cs"/>
                        </a:rPr>
                        <a:t> of eligibility.</a:t>
                      </a:r>
                      <a:endParaRPr lang="en-US" sz="1400" dirty="0" smtClean="0">
                        <a:solidFill>
                          <a:schemeClr val="tx1"/>
                        </a:solidFill>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400" dirty="0" smtClean="0"/>
                        <a:t>See</a:t>
                      </a:r>
                      <a:r>
                        <a:rPr lang="en-US" sz="1400" baseline="0" dirty="0" smtClean="0"/>
                        <a:t> problem 6b: </a:t>
                      </a:r>
                      <a:r>
                        <a:rPr lang="en-US" sz="1400" baseline="0" dirty="0" smtClean="0">
                          <a:solidFill>
                            <a:schemeClr val="tx1"/>
                          </a:solidFill>
                        </a:rPr>
                        <a:t>voter may vote provisionally in the precinct where they live. </a:t>
                      </a:r>
                      <a:endParaRPr lang="en-US" sz="1400"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See 7a for presidential elections</a:t>
                      </a:r>
                    </a:p>
                    <a:p>
                      <a:pPr marL="0" marR="0" indent="0" algn="l" defTabSz="6858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See</a:t>
                      </a:r>
                      <a:r>
                        <a:rPr lang="en-US" sz="1400" baseline="0" dirty="0" smtClean="0">
                          <a:solidFill>
                            <a:schemeClr val="tx1"/>
                          </a:solidFill>
                        </a:rPr>
                        <a:t> problem 7b for non-presidential elections.</a:t>
                      </a:r>
                    </a:p>
                  </a:txBody>
                  <a:tcPr/>
                </a:tc>
                <a:extLst>
                  <a:ext uri="{0D108BD9-81ED-4DB2-BD59-A6C34878D82A}">
                    <a16:rowId xmlns:a16="http://schemas.microsoft.com/office/drawing/2014/main" val="10002"/>
                  </a:ext>
                </a:extLst>
              </a:tr>
              <a:tr h="1359228">
                <a:tc>
                  <a:txBody>
                    <a:bodyPr/>
                    <a:lstStyle/>
                    <a:p>
                      <a:r>
                        <a:rPr lang="en-US" sz="1400" b="1" dirty="0" smtClean="0">
                          <a:solidFill>
                            <a:schemeClr val="accent2"/>
                          </a:solidFill>
                        </a:rPr>
                        <a:t>before November 8, 2016</a:t>
                      </a:r>
                    </a:p>
                    <a:p>
                      <a:endParaRPr lang="en-US" sz="1400" b="1" dirty="0"/>
                    </a:p>
                  </a:txBody>
                  <a:tcPr>
                    <a:solidFill>
                      <a:schemeClr val="bg2">
                        <a:lumMod val="90000"/>
                      </a:schemeClr>
                    </a:solidFill>
                  </a:tcPr>
                </a:tc>
                <a:tc>
                  <a:txBody>
                    <a:bodyPr/>
                    <a:lstStyle/>
                    <a:p>
                      <a:r>
                        <a:rPr lang="en-US" sz="1400" kern="1200" dirty="0" smtClean="0">
                          <a:solidFill>
                            <a:schemeClr val="tx1"/>
                          </a:solidFill>
                          <a:effectLst/>
                          <a:latin typeface="+mn-lt"/>
                          <a:ea typeface="+mn-ea"/>
                          <a:cs typeface="+mn-cs"/>
                        </a:rPr>
                        <a:t>See problem 4: </a:t>
                      </a:r>
                    </a:p>
                    <a:p>
                      <a:r>
                        <a:rPr lang="en-US" sz="1400" kern="1200" dirty="0" smtClean="0">
                          <a:solidFill>
                            <a:schemeClr val="tx1"/>
                          </a:solidFill>
                          <a:effectLst/>
                          <a:latin typeface="+mn-lt"/>
                          <a:ea typeface="+mn-ea"/>
                          <a:cs typeface="+mn-cs"/>
                        </a:rPr>
                        <a:t>the voter can vote. </a:t>
                      </a:r>
                      <a:endParaRPr lang="en-US" sz="1400" strike="sngStrike" dirty="0" smtClean="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400" dirty="0" smtClean="0"/>
                        <a:t>See</a:t>
                      </a:r>
                      <a:r>
                        <a:rPr lang="en-US" sz="1400" baseline="0" dirty="0" smtClean="0"/>
                        <a:t> problem 12a: </a:t>
                      </a:r>
                      <a:r>
                        <a:rPr lang="en-US" sz="1400" baseline="0" dirty="0" smtClean="0">
                          <a:solidFill>
                            <a:schemeClr val="tx1"/>
                          </a:solidFill>
                        </a:rPr>
                        <a:t>voter may vote provisionally in the precinct where they live.</a:t>
                      </a:r>
                      <a:endParaRPr lang="en-US" sz="1400" dirty="0" smtClean="0">
                        <a:solidFill>
                          <a:schemeClr val="tx1"/>
                        </a:solidFill>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400" dirty="0" smtClean="0"/>
                        <a:t>See</a:t>
                      </a:r>
                      <a:r>
                        <a:rPr lang="en-US" sz="1400" baseline="0" dirty="0" smtClean="0"/>
                        <a:t> problem 12a: </a:t>
                      </a:r>
                      <a:r>
                        <a:rPr lang="en-US" sz="1400" baseline="0" dirty="0" smtClean="0">
                          <a:solidFill>
                            <a:schemeClr val="tx1"/>
                          </a:solidFill>
                        </a:rPr>
                        <a:t>voter may vote provisionally in the precinct where they live. </a:t>
                      </a: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See 7a for presidential elections</a:t>
                      </a:r>
                    </a:p>
                    <a:p>
                      <a:pPr marL="0" marR="0" indent="0" algn="l" defTabSz="6858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See</a:t>
                      </a:r>
                      <a:r>
                        <a:rPr lang="en-US" sz="1400" baseline="0" dirty="0" smtClean="0">
                          <a:solidFill>
                            <a:schemeClr val="tx1"/>
                          </a:solidFill>
                        </a:rPr>
                        <a:t> problem 7b for non-presidential elections.</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9264729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609474" y="8703966"/>
            <a:ext cx="4522537" cy="276999"/>
          </a:xfrm>
          <a:prstGeom prst="rect">
            <a:avLst/>
          </a:prstGeom>
          <a:noFill/>
        </p:spPr>
        <p:txBody>
          <a:bodyPr wrap="square" rtlCol="0">
            <a:spAutoFit/>
          </a:bodyPr>
          <a:lstStyle/>
          <a:p>
            <a:r>
              <a:rPr lang="en-US" sz="1200" smtClean="0"/>
              <a:t>Address or name change </a:t>
            </a:r>
            <a:r>
              <a:rPr lang="en-US" sz="1200" dirty="0" smtClean="0"/>
              <a:t>| What If problem 3</a:t>
            </a:r>
            <a:endParaRPr lang="en-US" sz="1200" dirty="0"/>
          </a:p>
        </p:txBody>
      </p:sp>
      <p:sp>
        <p:nvSpPr>
          <p:cNvPr id="5" name="Text Placeholder 4"/>
          <p:cNvSpPr>
            <a:spLocks noGrp="1"/>
          </p:cNvSpPr>
          <p:nvPr>
            <p:ph type="body" sz="quarter" idx="10"/>
          </p:nvPr>
        </p:nvSpPr>
        <p:spPr>
          <a:xfrm>
            <a:off x="402261" y="4556980"/>
            <a:ext cx="5999799" cy="5764342"/>
          </a:xfrm>
        </p:spPr>
        <p:txBody>
          <a:bodyPr/>
          <a:lstStyle/>
          <a:p>
            <a:pPr>
              <a:lnSpc>
                <a:spcPct val="100000"/>
              </a:lnSpc>
              <a:spcBef>
                <a:spcPts val="1000"/>
              </a:spcBef>
            </a:pPr>
            <a:r>
              <a:rPr lang="en-US" dirty="0" smtClean="0"/>
              <a:t>Locate the Affirmation of Eligibility form.</a:t>
            </a:r>
          </a:p>
          <a:p>
            <a:pPr marL="1149350" lvl="3" indent="0">
              <a:lnSpc>
                <a:spcPct val="100000"/>
              </a:lnSpc>
              <a:spcBef>
                <a:spcPts val="1000"/>
              </a:spcBef>
              <a:buNone/>
            </a:pPr>
            <a:r>
              <a:rPr lang="en-US" dirty="0" smtClean="0"/>
              <a:t>You must challenge the voter.</a:t>
            </a:r>
          </a:p>
          <a:p>
            <a:pPr>
              <a:lnSpc>
                <a:spcPct val="100000"/>
              </a:lnSpc>
              <a:spcBef>
                <a:spcPts val="1000"/>
              </a:spcBef>
            </a:pPr>
            <a:r>
              <a:rPr lang="en-US" dirty="0" smtClean="0"/>
              <a:t>Fill out and complete Section A on the Affirmation of Eligibility form and check Box A.</a:t>
            </a:r>
          </a:p>
          <a:p>
            <a:pPr>
              <a:lnSpc>
                <a:spcPct val="100000"/>
              </a:lnSpc>
              <a:spcBef>
                <a:spcPts val="1000"/>
              </a:spcBef>
            </a:pPr>
            <a:r>
              <a:rPr lang="en-US" dirty="0" smtClean="0"/>
              <a:t>Have voter fill out Section B – the Affirmation of Voter. </a:t>
            </a:r>
          </a:p>
          <a:p>
            <a:pPr>
              <a:lnSpc>
                <a:spcPct val="100000"/>
              </a:lnSpc>
              <a:spcBef>
                <a:spcPts val="1000"/>
              </a:spcBef>
            </a:pPr>
            <a:r>
              <a:rPr lang="en-US" dirty="0" smtClean="0"/>
              <a:t>Check to make sure they signed Section B. </a:t>
            </a:r>
          </a:p>
          <a:p>
            <a:pPr>
              <a:lnSpc>
                <a:spcPct val="100000"/>
              </a:lnSpc>
              <a:spcBef>
                <a:spcPts val="1000"/>
              </a:spcBef>
            </a:pPr>
            <a:r>
              <a:rPr lang="en-US" dirty="0" smtClean="0"/>
              <a:t>Check the voter into the system and cast ballot as normal. </a:t>
            </a:r>
          </a:p>
          <a:p>
            <a:endParaRPr lang="en-US" dirty="0"/>
          </a:p>
        </p:txBody>
      </p:sp>
      <p:sp>
        <p:nvSpPr>
          <p:cNvPr id="4" name="Text Placeholder 3"/>
          <p:cNvSpPr>
            <a:spLocks noGrp="1"/>
          </p:cNvSpPr>
          <p:nvPr>
            <p:ph type="body" sz="quarter" idx="11"/>
          </p:nvPr>
        </p:nvSpPr>
        <p:spPr>
          <a:xfrm>
            <a:off x="1111371" y="1216814"/>
            <a:ext cx="4546480" cy="1524142"/>
          </a:xfrm>
        </p:spPr>
        <p:txBody>
          <a:bodyPr/>
          <a:lstStyle/>
          <a:p>
            <a:r>
              <a:rPr lang="en-US" dirty="0" smtClean="0"/>
              <a:t>If you see a        next to the voter’s name but the voter did not move. </a:t>
            </a:r>
          </a:p>
          <a:p>
            <a:endParaRPr lang="en-US" dirty="0" smtClean="0"/>
          </a:p>
        </p:txBody>
      </p:sp>
      <p:sp>
        <p:nvSpPr>
          <p:cNvPr id="7" name="Text Placeholder 6"/>
          <p:cNvSpPr>
            <a:spLocks noGrp="1"/>
          </p:cNvSpPr>
          <p:nvPr>
            <p:ph type="body" sz="quarter" idx="12"/>
          </p:nvPr>
        </p:nvSpPr>
        <p:spPr>
          <a:xfrm>
            <a:off x="315910" y="1059475"/>
            <a:ext cx="848428" cy="996950"/>
          </a:xfrm>
        </p:spPr>
        <p:txBody>
          <a:bodyPr/>
          <a:lstStyle/>
          <a:p>
            <a:r>
              <a:rPr lang="en-US" smtClean="0"/>
              <a:t>3</a:t>
            </a:r>
            <a:endParaRPr lang="en-US" dirty="0"/>
          </a:p>
        </p:txBody>
      </p:sp>
      <p:sp>
        <p:nvSpPr>
          <p:cNvPr id="8" name="Oval 7"/>
          <p:cNvSpPr/>
          <p:nvPr/>
        </p:nvSpPr>
        <p:spPr>
          <a:xfrm>
            <a:off x="1131403" y="2105533"/>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9" name="Text Placeholder 3"/>
          <p:cNvSpPr txBox="1">
            <a:spLocks/>
          </p:cNvSpPr>
          <p:nvPr/>
        </p:nvSpPr>
        <p:spPr>
          <a:xfrm>
            <a:off x="1530570" y="2148832"/>
            <a:ext cx="4949193"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1000"/>
              </a:spcBef>
              <a:buNone/>
            </a:pPr>
            <a:r>
              <a:rPr lang="en-US" sz="1800" dirty="0">
                <a:latin typeface="Calibri" charset="0"/>
                <a:ea typeface="Calibri" charset="0"/>
                <a:cs typeface="Calibri" charset="0"/>
              </a:rPr>
              <a:t>The Election Office sent a confirmation notice to the voter and did not get a </a:t>
            </a:r>
            <a:r>
              <a:rPr lang="en-US" sz="1800" dirty="0" smtClean="0">
                <a:latin typeface="Calibri" charset="0"/>
                <a:ea typeface="Calibri" charset="0"/>
                <a:cs typeface="Calibri" charset="0"/>
              </a:rPr>
              <a:t>response.</a:t>
            </a:r>
          </a:p>
          <a:p>
            <a:pPr marL="0" indent="0">
              <a:lnSpc>
                <a:spcPct val="100000"/>
              </a:lnSpc>
              <a:spcBef>
                <a:spcPts val="1000"/>
              </a:spcBef>
              <a:buNone/>
            </a:pPr>
            <a:r>
              <a:rPr lang="en-US" sz="1800" dirty="0" smtClean="0">
                <a:latin typeface="Calibri" charset="0"/>
                <a:ea typeface="Calibri" charset="0"/>
                <a:cs typeface="Calibri" charset="0"/>
              </a:rPr>
              <a:t>The </a:t>
            </a:r>
            <a:r>
              <a:rPr lang="en-US" sz="1800" dirty="0">
                <a:latin typeface="Calibri" charset="0"/>
                <a:ea typeface="Calibri" charset="0"/>
                <a:cs typeface="Calibri" charset="0"/>
              </a:rPr>
              <a:t>confirmation notice was sent because:</a:t>
            </a:r>
          </a:p>
          <a:p>
            <a:pPr marL="230188" indent="-230188">
              <a:lnSpc>
                <a:spcPct val="100000"/>
              </a:lnSpc>
              <a:spcBef>
                <a:spcPts val="1000"/>
              </a:spcBef>
              <a:buFont typeface="Arial" charset="0"/>
              <a:buChar char="•"/>
            </a:pPr>
            <a:r>
              <a:rPr lang="en-US" sz="1800" dirty="0">
                <a:latin typeface="Calibri" charset="0"/>
                <a:ea typeface="Calibri" charset="0"/>
                <a:cs typeface="Calibri" charset="0"/>
              </a:rPr>
              <a:t>There was a possible address </a:t>
            </a:r>
            <a:r>
              <a:rPr lang="en-US" sz="1800" dirty="0" smtClean="0">
                <a:latin typeface="Calibri" charset="0"/>
                <a:ea typeface="Calibri" charset="0"/>
                <a:cs typeface="Calibri" charset="0"/>
              </a:rPr>
              <a:t>change.</a:t>
            </a:r>
          </a:p>
          <a:p>
            <a:pPr marL="230188" indent="-230188">
              <a:lnSpc>
                <a:spcPct val="100000"/>
              </a:lnSpc>
              <a:spcBef>
                <a:spcPts val="1000"/>
              </a:spcBef>
              <a:buNone/>
            </a:pPr>
            <a:r>
              <a:rPr lang="en-US" sz="1800" dirty="0" smtClean="0">
                <a:latin typeface="Calibri" charset="0"/>
                <a:ea typeface="Calibri" charset="0"/>
                <a:cs typeface="Calibri" charset="0"/>
              </a:rPr>
              <a:t>OR </a:t>
            </a:r>
            <a:endParaRPr lang="en-US" sz="1800" dirty="0">
              <a:latin typeface="Calibri" charset="0"/>
              <a:ea typeface="Calibri" charset="0"/>
              <a:cs typeface="Calibri" charset="0"/>
            </a:endParaRPr>
          </a:p>
          <a:p>
            <a:pPr marL="230188" indent="-230188">
              <a:lnSpc>
                <a:spcPct val="100000"/>
              </a:lnSpc>
              <a:spcBef>
                <a:spcPts val="1000"/>
              </a:spcBef>
              <a:buFont typeface="Arial" charset="0"/>
              <a:buChar char="•"/>
            </a:pPr>
            <a:r>
              <a:rPr lang="en-US" sz="1800" dirty="0">
                <a:latin typeface="Calibri" charset="0"/>
                <a:ea typeface="Calibri" charset="0"/>
                <a:cs typeface="Calibri" charset="0"/>
              </a:rPr>
              <a:t>Mailings from the Election Office were </a:t>
            </a:r>
            <a:r>
              <a:rPr lang="en-US" sz="1800" dirty="0" smtClean="0">
                <a:latin typeface="Calibri" charset="0"/>
                <a:ea typeface="Calibri" charset="0"/>
                <a:cs typeface="Calibri" charset="0"/>
              </a:rPr>
              <a:t>returned.</a:t>
            </a:r>
          </a:p>
        </p:txBody>
      </p:sp>
      <p:sp>
        <p:nvSpPr>
          <p:cNvPr id="10" name="Oval 9"/>
          <p:cNvSpPr/>
          <p:nvPr/>
        </p:nvSpPr>
        <p:spPr>
          <a:xfrm>
            <a:off x="1111371" y="4928605"/>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graphicFrame>
        <p:nvGraphicFramePr>
          <p:cNvPr id="11" name="Table 10"/>
          <p:cNvGraphicFramePr>
            <a:graphicFrameLocks noGrp="1"/>
          </p:cNvGraphicFramePr>
          <p:nvPr>
            <p:extLst>
              <p:ext uri="{D42A27DB-BD31-4B8C-83A1-F6EECF244321}">
                <p14:modId xmlns:p14="http://schemas.microsoft.com/office/powerpoint/2010/main" val="1905587398"/>
              </p:ext>
            </p:extLst>
          </p:nvPr>
        </p:nvGraphicFramePr>
        <p:xfrm>
          <a:off x="2435460" y="1169679"/>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r>
                        <a:rPr lang="en-US" sz="1800" dirty="0" smtClean="0"/>
                        <a:t>?</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sp>
        <p:nvSpPr>
          <p:cNvPr id="19" name="TextBox 18"/>
          <p:cNvSpPr txBox="1"/>
          <p:nvPr/>
        </p:nvSpPr>
        <p:spPr>
          <a:xfrm>
            <a:off x="2851088" y="748153"/>
            <a:ext cx="3550972" cy="923330"/>
          </a:xfrm>
          <a:prstGeom prst="rect">
            <a:avLst/>
          </a:prstGeom>
          <a:noFill/>
        </p:spPr>
        <p:txBody>
          <a:bodyPr wrap="none" rtlCol="0">
            <a:spAutoFit/>
          </a:bodyPr>
          <a:lstStyle/>
          <a:p>
            <a:pPr algn="r"/>
            <a:r>
              <a:rPr lang="en-US" sz="1200" dirty="0" smtClean="0"/>
              <a:t>Use Affirmation of Eligibility form ELECT-651.</a:t>
            </a:r>
          </a:p>
          <a:p>
            <a:pPr algn="r"/>
            <a:r>
              <a:rPr lang="en-US" sz="1200" dirty="0"/>
              <a:t>§ 24.2-428.2</a:t>
            </a:r>
          </a:p>
          <a:p>
            <a:pPr algn="r"/>
            <a:r>
              <a:rPr lang="en-US" sz="1200" dirty="0"/>
              <a:t>§ 24.2-651</a:t>
            </a:r>
          </a:p>
          <a:p>
            <a:endParaRPr lang="en-US" dirty="0"/>
          </a:p>
        </p:txBody>
      </p:sp>
    </p:spTree>
    <p:extLst>
      <p:ext uri="{BB962C8B-B14F-4D97-AF65-F5344CB8AC3E}">
        <p14:creationId xmlns:p14="http://schemas.microsoft.com/office/powerpoint/2010/main" val="21127816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3"/>
          <p:cNvSpPr txBox="1">
            <a:spLocks/>
          </p:cNvSpPr>
          <p:nvPr/>
        </p:nvSpPr>
        <p:spPr>
          <a:xfrm>
            <a:off x="825852" y="2126261"/>
            <a:ext cx="5025662"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693738" lvl="2" indent="0">
              <a:lnSpc>
                <a:spcPct val="100000"/>
              </a:lnSpc>
              <a:spcBef>
                <a:spcPts val="1000"/>
              </a:spcBef>
              <a:buNone/>
            </a:pPr>
            <a:r>
              <a:rPr lang="en-US" sz="1800" dirty="0" smtClean="0">
                <a:latin typeface="Calibri" charset="0"/>
                <a:ea typeface="Calibri" charset="0"/>
                <a:cs typeface="Calibri" charset="0"/>
              </a:rPr>
              <a:t>There may be a	in the </a:t>
            </a:r>
            <a:r>
              <a:rPr lang="en-US" sz="1800" dirty="0" err="1" smtClean="0">
                <a:latin typeface="Calibri" charset="0"/>
                <a:ea typeface="Calibri" charset="0"/>
                <a:cs typeface="Calibri" charset="0"/>
              </a:rPr>
              <a:t>pollbook</a:t>
            </a:r>
            <a:r>
              <a:rPr lang="en-US" sz="1800" dirty="0" smtClean="0">
                <a:latin typeface="Calibri" charset="0"/>
                <a:ea typeface="Calibri" charset="0"/>
                <a:cs typeface="Calibri" charset="0"/>
              </a:rPr>
              <a:t>.</a:t>
            </a:r>
          </a:p>
          <a:p>
            <a:pPr marL="693738" lvl="2" indent="0">
              <a:lnSpc>
                <a:spcPct val="100000"/>
              </a:lnSpc>
              <a:spcBef>
                <a:spcPts val="1000"/>
              </a:spcBef>
              <a:buNone/>
            </a:pPr>
            <a:r>
              <a:rPr lang="en-US" sz="1800" dirty="0" smtClean="0">
                <a:latin typeface="Calibri" charset="0"/>
                <a:ea typeface="Calibri" charset="0"/>
                <a:cs typeface="Calibri" charset="0"/>
              </a:rPr>
              <a:t>The EPB may say ‘inactive’ or ‘address confirmation required’. </a:t>
            </a:r>
          </a:p>
          <a:p>
            <a:pPr marL="693738" lvl="2" indent="0">
              <a:lnSpc>
                <a:spcPct val="100000"/>
              </a:lnSpc>
              <a:spcBef>
                <a:spcPts val="1000"/>
              </a:spcBef>
              <a:buNone/>
            </a:pPr>
            <a:r>
              <a:rPr lang="en-US" sz="1800" dirty="0" smtClean="0">
                <a:latin typeface="Calibri" charset="0"/>
                <a:ea typeface="Calibri" charset="0"/>
                <a:cs typeface="Calibri" charset="0"/>
              </a:rPr>
              <a:t>A voter who moved out of town </a:t>
            </a:r>
            <a:r>
              <a:rPr lang="en-US" sz="1800" b="1" dirty="0" smtClean="0">
                <a:latin typeface="Calibri" charset="0"/>
                <a:ea typeface="Calibri" charset="0"/>
                <a:cs typeface="Calibri" charset="0"/>
              </a:rPr>
              <a:t>cannot</a:t>
            </a:r>
            <a:r>
              <a:rPr lang="en-US" sz="1800" dirty="0" smtClean="0">
                <a:latin typeface="Calibri" charset="0"/>
                <a:ea typeface="Calibri" charset="0"/>
                <a:cs typeface="Calibri" charset="0"/>
              </a:rPr>
              <a:t> vote in the town election. </a:t>
            </a:r>
          </a:p>
          <a:p>
            <a:pPr marL="693738" lvl="2" indent="0">
              <a:lnSpc>
                <a:spcPct val="100000"/>
              </a:lnSpc>
              <a:spcBef>
                <a:spcPts val="1000"/>
              </a:spcBef>
              <a:buNone/>
            </a:pPr>
            <a:r>
              <a:rPr lang="en-US" sz="1400" dirty="0" smtClean="0">
                <a:latin typeface="Calibri" charset="0"/>
                <a:ea typeface="Calibri" charset="0"/>
                <a:cs typeface="Calibri" charset="0"/>
              </a:rPr>
              <a:t>§ </a:t>
            </a:r>
            <a:r>
              <a:rPr lang="en-US" sz="1400" dirty="0">
                <a:latin typeface="Calibri" charset="0"/>
                <a:ea typeface="Calibri" charset="0"/>
                <a:cs typeface="Calibri" charset="0"/>
              </a:rPr>
              <a:t>24.2-101; </a:t>
            </a:r>
            <a:r>
              <a:rPr lang="en-US" sz="1400" i="1" dirty="0">
                <a:latin typeface="Calibri" charset="0"/>
                <a:ea typeface="Calibri" charset="0"/>
                <a:cs typeface="Calibri" charset="0"/>
              </a:rPr>
              <a:t>Qualified voter in a </a:t>
            </a:r>
            <a:r>
              <a:rPr lang="en-US" sz="1400" i="1" dirty="0" smtClean="0">
                <a:latin typeface="Calibri" charset="0"/>
                <a:ea typeface="Calibri" charset="0"/>
                <a:cs typeface="Calibri" charset="0"/>
              </a:rPr>
              <a:t>town.</a:t>
            </a:r>
            <a:endParaRPr lang="en-US" sz="1400" dirty="0" smtClean="0">
              <a:latin typeface="Calibri" charset="0"/>
              <a:ea typeface="Calibri" charset="0"/>
              <a:cs typeface="Calibri" charset="0"/>
            </a:endParaRPr>
          </a:p>
          <a:p>
            <a:pPr marL="693738" lvl="2" indent="0">
              <a:lnSpc>
                <a:spcPct val="100000"/>
              </a:lnSpc>
              <a:spcBef>
                <a:spcPts val="1000"/>
              </a:spcBef>
              <a:buNone/>
            </a:pPr>
            <a:r>
              <a:rPr lang="en-US" sz="1800" dirty="0" smtClean="0">
                <a:latin typeface="Calibri" charset="0"/>
                <a:ea typeface="Calibri" charset="0"/>
                <a:cs typeface="Calibri" charset="0"/>
              </a:rPr>
              <a:t>They may be eligible to vote in non-town elections. </a:t>
            </a:r>
            <a:endParaRPr lang="en-US" sz="1400" i="1" dirty="0">
              <a:latin typeface="Calibri" charset="0"/>
              <a:ea typeface="Calibri" charset="0"/>
              <a:cs typeface="Calibri" charset="0"/>
            </a:endParaRPr>
          </a:p>
          <a:p>
            <a:pPr marL="693738" lvl="2" indent="0">
              <a:lnSpc>
                <a:spcPct val="100000"/>
              </a:lnSpc>
              <a:spcBef>
                <a:spcPts val="1000"/>
              </a:spcBef>
              <a:buNone/>
            </a:pPr>
            <a:endParaRPr lang="en-US" sz="1800" dirty="0" smtClean="0">
              <a:latin typeface="Calibri" charset="0"/>
              <a:ea typeface="Calibri" charset="0"/>
              <a:cs typeface="Calibri" charset="0"/>
            </a:endParaRPr>
          </a:p>
          <a:p>
            <a:pPr marL="685800" lvl="2" indent="0">
              <a:lnSpc>
                <a:spcPct val="100000"/>
              </a:lnSpc>
              <a:spcBef>
                <a:spcPts val="200"/>
              </a:spcBef>
              <a:buNone/>
            </a:pPr>
            <a:r>
              <a:rPr lang="en-US" sz="1800" dirty="0" smtClean="0">
                <a:latin typeface="Calibri" charset="0"/>
                <a:ea typeface="Calibri" charset="0"/>
                <a:cs typeface="Calibri" charset="0"/>
              </a:rPr>
              <a:t>   </a:t>
            </a:r>
          </a:p>
        </p:txBody>
      </p:sp>
      <p:sp>
        <p:nvSpPr>
          <p:cNvPr id="10" name="Text Placeholder 9"/>
          <p:cNvSpPr>
            <a:spLocks noGrp="1"/>
          </p:cNvSpPr>
          <p:nvPr>
            <p:ph type="body" sz="quarter" idx="10"/>
          </p:nvPr>
        </p:nvSpPr>
        <p:spPr>
          <a:xfrm>
            <a:off x="402261" y="4975500"/>
            <a:ext cx="5999799" cy="5764342"/>
          </a:xfrm>
        </p:spPr>
        <p:txBody>
          <a:bodyPr/>
          <a:lstStyle/>
          <a:p>
            <a:pPr>
              <a:lnSpc>
                <a:spcPct val="100000"/>
              </a:lnSpc>
              <a:spcBef>
                <a:spcPts val="1000"/>
              </a:spcBef>
            </a:pPr>
            <a:r>
              <a:rPr lang="en-US" dirty="0" smtClean="0"/>
              <a:t>State voter’s name and address.</a:t>
            </a:r>
          </a:p>
          <a:p>
            <a:pPr>
              <a:lnSpc>
                <a:spcPct val="100000"/>
              </a:lnSpc>
              <a:spcBef>
                <a:spcPts val="1000"/>
              </a:spcBef>
            </a:pPr>
            <a:r>
              <a:rPr lang="en-US" dirty="0" smtClean="0"/>
              <a:t>Check voter into poll book.</a:t>
            </a:r>
          </a:p>
          <a:p>
            <a:pPr marL="1149350" lvl="3" indent="0">
              <a:lnSpc>
                <a:spcPct val="100000"/>
              </a:lnSpc>
              <a:spcBef>
                <a:spcPts val="1000"/>
              </a:spcBef>
              <a:buNone/>
            </a:pPr>
            <a:r>
              <a:rPr lang="en-US" b="1" dirty="0" smtClean="0"/>
              <a:t>Do not </a:t>
            </a:r>
            <a:r>
              <a:rPr lang="en-US" dirty="0" smtClean="0"/>
              <a:t>enter new address in </a:t>
            </a:r>
            <a:r>
              <a:rPr lang="en-US" dirty="0" err="1" smtClean="0"/>
              <a:t>pollbook</a:t>
            </a:r>
            <a:r>
              <a:rPr lang="en-US" dirty="0" smtClean="0"/>
              <a:t>. </a:t>
            </a:r>
          </a:p>
          <a:p>
            <a:pPr>
              <a:lnSpc>
                <a:spcPct val="100000"/>
              </a:lnSpc>
              <a:spcBef>
                <a:spcPts val="1000"/>
              </a:spcBef>
            </a:pPr>
            <a:r>
              <a:rPr lang="en-US" dirty="0" smtClean="0"/>
              <a:t>Ask voter to complete and sign a Voter Registration application. </a:t>
            </a:r>
          </a:p>
          <a:p>
            <a:pPr>
              <a:lnSpc>
                <a:spcPct val="100000"/>
              </a:lnSpc>
              <a:spcBef>
                <a:spcPts val="1000"/>
              </a:spcBef>
            </a:pPr>
            <a:r>
              <a:rPr lang="en-US" dirty="0" smtClean="0"/>
              <a:t>Have voter cast vote as normal in precinct. </a:t>
            </a:r>
          </a:p>
          <a:p>
            <a:endParaRPr lang="en-US" dirty="0"/>
          </a:p>
        </p:txBody>
      </p:sp>
      <p:sp>
        <p:nvSpPr>
          <p:cNvPr id="4" name="Text Placeholder 3"/>
          <p:cNvSpPr>
            <a:spLocks noGrp="1"/>
          </p:cNvSpPr>
          <p:nvPr>
            <p:ph type="body" sz="quarter" idx="11"/>
          </p:nvPr>
        </p:nvSpPr>
        <p:spPr>
          <a:xfrm>
            <a:off x="1048389" y="1173950"/>
            <a:ext cx="4661295" cy="1524142"/>
          </a:xfrm>
        </p:spPr>
        <p:txBody>
          <a:bodyPr/>
          <a:lstStyle/>
          <a:p>
            <a:pPr>
              <a:lnSpc>
                <a:spcPct val="100000"/>
              </a:lnSpc>
              <a:spcBef>
                <a:spcPts val="1000"/>
              </a:spcBef>
            </a:pPr>
            <a:r>
              <a:rPr lang="en-US" dirty="0" smtClean="0"/>
              <a:t>If voter moved within the </a:t>
            </a:r>
            <a:r>
              <a:rPr lang="en-US" smtClean="0"/>
              <a:t>same precinct. </a:t>
            </a:r>
            <a:r>
              <a:rPr lang="en-US" dirty="0" smtClean="0"/>
              <a:t>Or voter’s name changed. </a:t>
            </a:r>
          </a:p>
        </p:txBody>
      </p:sp>
      <p:sp>
        <p:nvSpPr>
          <p:cNvPr id="9" name="Text Placeholder 8"/>
          <p:cNvSpPr>
            <a:spLocks noGrp="1"/>
          </p:cNvSpPr>
          <p:nvPr>
            <p:ph type="body" sz="quarter" idx="12"/>
          </p:nvPr>
        </p:nvSpPr>
        <p:spPr>
          <a:xfrm>
            <a:off x="315910" y="1056026"/>
            <a:ext cx="848428" cy="996950"/>
          </a:xfrm>
        </p:spPr>
        <p:txBody>
          <a:bodyPr/>
          <a:lstStyle/>
          <a:p>
            <a:r>
              <a:rPr lang="en-US" smtClean="0"/>
              <a:t>4</a:t>
            </a:r>
            <a:endParaRPr lang="en-US" dirty="0"/>
          </a:p>
        </p:txBody>
      </p:sp>
      <p:sp>
        <p:nvSpPr>
          <p:cNvPr id="11" name="Oval 10"/>
          <p:cNvSpPr/>
          <p:nvPr/>
        </p:nvSpPr>
        <p:spPr>
          <a:xfrm>
            <a:off x="1119829" y="2183687"/>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4" name="Oval 13"/>
          <p:cNvSpPr/>
          <p:nvPr/>
        </p:nvSpPr>
        <p:spPr>
          <a:xfrm>
            <a:off x="1119829" y="3099544"/>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5" name="Oval 14"/>
          <p:cNvSpPr/>
          <p:nvPr/>
        </p:nvSpPr>
        <p:spPr>
          <a:xfrm>
            <a:off x="1119829" y="5761673"/>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graphicFrame>
        <p:nvGraphicFramePr>
          <p:cNvPr id="2" name="Table 1"/>
          <p:cNvGraphicFramePr>
            <a:graphicFrameLocks noGrp="1"/>
          </p:cNvGraphicFramePr>
          <p:nvPr>
            <p:extLst>
              <p:ext uri="{D42A27DB-BD31-4B8C-83A1-F6EECF244321}">
                <p14:modId xmlns:p14="http://schemas.microsoft.com/office/powerpoint/2010/main" val="1916287703"/>
              </p:ext>
            </p:extLst>
          </p:nvPr>
        </p:nvGraphicFramePr>
        <p:xfrm>
          <a:off x="3151325" y="2140827"/>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r>
                        <a:rPr lang="en-US" sz="1800" dirty="0" smtClean="0"/>
                        <a:t>?</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sp>
        <p:nvSpPr>
          <p:cNvPr id="18" name="TextBox 17"/>
          <p:cNvSpPr txBox="1"/>
          <p:nvPr/>
        </p:nvSpPr>
        <p:spPr>
          <a:xfrm>
            <a:off x="3609474" y="8703966"/>
            <a:ext cx="4522537" cy="276999"/>
          </a:xfrm>
          <a:prstGeom prst="rect">
            <a:avLst/>
          </a:prstGeom>
          <a:noFill/>
        </p:spPr>
        <p:txBody>
          <a:bodyPr wrap="square" rtlCol="0">
            <a:spAutoFit/>
          </a:bodyPr>
          <a:lstStyle/>
          <a:p>
            <a:r>
              <a:rPr lang="en-US" sz="1200" dirty="0" smtClean="0"/>
              <a:t>Address or name change | What If problem 4</a:t>
            </a:r>
            <a:endParaRPr lang="en-US" sz="1200" dirty="0"/>
          </a:p>
        </p:txBody>
      </p:sp>
    </p:spTree>
    <p:extLst>
      <p:ext uri="{BB962C8B-B14F-4D97-AF65-F5344CB8AC3E}">
        <p14:creationId xmlns:p14="http://schemas.microsoft.com/office/powerpoint/2010/main" val="4567069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58202" y="4920659"/>
            <a:ext cx="5384944" cy="5764342"/>
          </a:xfrm>
        </p:spPr>
        <p:txBody>
          <a:bodyPr/>
          <a:lstStyle/>
          <a:p>
            <a:pPr>
              <a:lnSpc>
                <a:spcPct val="100000"/>
              </a:lnSpc>
              <a:spcBef>
                <a:spcPts val="1000"/>
              </a:spcBef>
            </a:pPr>
            <a:r>
              <a:rPr lang="en-US" dirty="0" smtClean="0"/>
              <a:t>State voter’s name and address.</a:t>
            </a:r>
          </a:p>
          <a:p>
            <a:pPr>
              <a:lnSpc>
                <a:spcPct val="100000"/>
              </a:lnSpc>
              <a:spcBef>
                <a:spcPts val="1000"/>
              </a:spcBef>
            </a:pPr>
            <a:r>
              <a:rPr lang="en-US" dirty="0" smtClean="0"/>
              <a:t>Check voter into poll book.</a:t>
            </a:r>
          </a:p>
          <a:p>
            <a:pPr marL="1149350" lvl="3" indent="0">
              <a:lnSpc>
                <a:spcPct val="100000"/>
              </a:lnSpc>
              <a:spcBef>
                <a:spcPts val="1000"/>
              </a:spcBef>
              <a:buNone/>
            </a:pPr>
            <a:r>
              <a:rPr lang="en-US" dirty="0" smtClean="0"/>
              <a:t>In </a:t>
            </a:r>
            <a:r>
              <a:rPr lang="en-US" dirty="0" err="1" smtClean="0"/>
              <a:t>pollbook</a:t>
            </a:r>
            <a:r>
              <a:rPr lang="en-US" dirty="0" smtClean="0"/>
              <a:t>, mark off next PBC number and enter PBC number.</a:t>
            </a:r>
          </a:p>
          <a:p>
            <a:pPr marL="1149350" lvl="3" indent="0">
              <a:lnSpc>
                <a:spcPct val="100000"/>
              </a:lnSpc>
              <a:spcBef>
                <a:spcPts val="1000"/>
              </a:spcBef>
              <a:buNone/>
            </a:pPr>
            <a:r>
              <a:rPr lang="en-US" b="1" dirty="0" smtClean="0"/>
              <a:t>Do not </a:t>
            </a:r>
            <a:r>
              <a:rPr lang="en-US" dirty="0" smtClean="0"/>
              <a:t>enter new address in </a:t>
            </a:r>
            <a:r>
              <a:rPr lang="en-US" dirty="0" err="1" smtClean="0"/>
              <a:t>pollbook</a:t>
            </a:r>
            <a:r>
              <a:rPr lang="en-US" dirty="0" smtClean="0"/>
              <a:t>.</a:t>
            </a:r>
          </a:p>
          <a:p>
            <a:pPr marL="1149350" lvl="3" indent="0">
              <a:lnSpc>
                <a:spcPct val="100000"/>
              </a:lnSpc>
              <a:spcBef>
                <a:spcPts val="1000"/>
              </a:spcBef>
              <a:buNone/>
            </a:pPr>
            <a:r>
              <a:rPr lang="en-US" dirty="0" smtClean="0"/>
              <a:t>On EPB, check in voter. </a:t>
            </a:r>
          </a:p>
          <a:p>
            <a:pPr>
              <a:lnSpc>
                <a:spcPct val="100000"/>
              </a:lnSpc>
              <a:spcBef>
                <a:spcPts val="1000"/>
              </a:spcBef>
            </a:pPr>
            <a:r>
              <a:rPr lang="en-US" dirty="0" smtClean="0"/>
              <a:t>Ask voter to complete and sign a Voter Registration application. </a:t>
            </a:r>
          </a:p>
          <a:p>
            <a:pPr>
              <a:lnSpc>
                <a:spcPct val="100000"/>
              </a:lnSpc>
              <a:spcBef>
                <a:spcPts val="1000"/>
              </a:spcBef>
            </a:pPr>
            <a:r>
              <a:rPr lang="en-US" dirty="0" smtClean="0"/>
              <a:t>Have voter cast vote as normal in precinct. </a:t>
            </a:r>
          </a:p>
          <a:p>
            <a:endParaRPr lang="en-US" dirty="0"/>
          </a:p>
        </p:txBody>
      </p:sp>
      <p:sp>
        <p:nvSpPr>
          <p:cNvPr id="3" name="Text Placeholder 2"/>
          <p:cNvSpPr>
            <a:spLocks noGrp="1"/>
          </p:cNvSpPr>
          <p:nvPr>
            <p:ph type="body" sz="quarter" idx="11"/>
          </p:nvPr>
        </p:nvSpPr>
        <p:spPr>
          <a:xfrm>
            <a:off x="1051337" y="1231102"/>
            <a:ext cx="5190564" cy="1524142"/>
          </a:xfrm>
        </p:spPr>
        <p:txBody>
          <a:bodyPr/>
          <a:lstStyle/>
          <a:p>
            <a:r>
              <a:rPr lang="en-US" dirty="0" smtClean="0"/>
              <a:t>If voter moved to a different precinct in Virginia after </a:t>
            </a:r>
            <a:r>
              <a:rPr lang="en-US" dirty="0" smtClean="0">
                <a:solidFill>
                  <a:schemeClr val="accent2"/>
                </a:solidFill>
              </a:rPr>
              <a:t>November 6, 2018</a:t>
            </a:r>
            <a:r>
              <a:rPr lang="en-US" dirty="0" smtClean="0"/>
              <a:t>.</a:t>
            </a:r>
            <a:endParaRPr lang="en-US" sz="1800" b="0" dirty="0"/>
          </a:p>
          <a:p>
            <a:endParaRPr lang="en-US" dirty="0">
              <a:solidFill>
                <a:srgbClr val="FFC000"/>
              </a:solidFill>
            </a:endParaRPr>
          </a:p>
        </p:txBody>
      </p:sp>
      <p:sp>
        <p:nvSpPr>
          <p:cNvPr id="4" name="Text Placeholder 3"/>
          <p:cNvSpPr>
            <a:spLocks noGrp="1"/>
          </p:cNvSpPr>
          <p:nvPr>
            <p:ph type="body" sz="quarter" idx="12"/>
          </p:nvPr>
        </p:nvSpPr>
        <p:spPr>
          <a:xfrm>
            <a:off x="301622" y="1054548"/>
            <a:ext cx="848428" cy="996950"/>
          </a:xfrm>
        </p:spPr>
        <p:txBody>
          <a:bodyPr/>
          <a:lstStyle/>
          <a:p>
            <a:r>
              <a:rPr lang="en-US" dirty="0" smtClean="0"/>
              <a:t>5</a:t>
            </a:r>
            <a:endParaRPr lang="en-US" dirty="0"/>
          </a:p>
        </p:txBody>
      </p:sp>
      <p:sp>
        <p:nvSpPr>
          <p:cNvPr id="5" name="Text Placeholder 3"/>
          <p:cNvSpPr txBox="1">
            <a:spLocks/>
          </p:cNvSpPr>
          <p:nvPr/>
        </p:nvSpPr>
        <p:spPr>
          <a:xfrm>
            <a:off x="1510537" y="2137258"/>
            <a:ext cx="4457125"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1000"/>
              </a:spcBef>
              <a:buNone/>
            </a:pPr>
            <a:r>
              <a:rPr lang="en-US" sz="1800" dirty="0" smtClean="0">
                <a:latin typeface="Calibri" charset="0"/>
                <a:ea typeface="Calibri" charset="0"/>
                <a:cs typeface="Calibri" charset="0"/>
              </a:rPr>
              <a:t>There may be a	in the </a:t>
            </a:r>
            <a:r>
              <a:rPr lang="en-US" sz="1800" dirty="0" err="1" smtClean="0">
                <a:latin typeface="Calibri" charset="0"/>
                <a:ea typeface="Calibri" charset="0"/>
                <a:cs typeface="Calibri" charset="0"/>
              </a:rPr>
              <a:t>pollbook</a:t>
            </a:r>
            <a:r>
              <a:rPr lang="en-US" sz="1800" dirty="0" smtClean="0">
                <a:latin typeface="Calibri" charset="0"/>
                <a:ea typeface="Calibri" charset="0"/>
                <a:cs typeface="Calibri" charset="0"/>
              </a:rPr>
              <a:t>.</a:t>
            </a:r>
          </a:p>
          <a:p>
            <a:pPr marL="0" indent="0">
              <a:lnSpc>
                <a:spcPct val="100000"/>
              </a:lnSpc>
              <a:spcBef>
                <a:spcPts val="1000"/>
              </a:spcBef>
              <a:buNone/>
            </a:pPr>
            <a:r>
              <a:rPr lang="en-US" sz="1800" dirty="0" smtClean="0">
                <a:latin typeface="Calibri" charset="0"/>
                <a:ea typeface="Calibri" charset="0"/>
                <a:cs typeface="Calibri" charset="0"/>
              </a:rPr>
              <a:t>The EPB may say ‘inactive’ or ‘address confirmation required’. </a:t>
            </a:r>
          </a:p>
          <a:p>
            <a:pPr marL="0" indent="0">
              <a:lnSpc>
                <a:spcPct val="100000"/>
              </a:lnSpc>
              <a:spcBef>
                <a:spcPts val="1000"/>
              </a:spcBef>
              <a:buNone/>
            </a:pPr>
            <a:r>
              <a:rPr lang="en-US" sz="1800" dirty="0" smtClean="0">
                <a:latin typeface="Calibri" charset="0"/>
                <a:ea typeface="Calibri" charset="0"/>
                <a:cs typeface="Calibri" charset="0"/>
              </a:rPr>
              <a:t>A voter who moved out of town </a:t>
            </a:r>
            <a:r>
              <a:rPr lang="en-US" sz="1800" b="1" dirty="0" smtClean="0">
                <a:latin typeface="Calibri" charset="0"/>
                <a:ea typeface="Calibri" charset="0"/>
                <a:cs typeface="Calibri" charset="0"/>
              </a:rPr>
              <a:t>cannot</a:t>
            </a:r>
            <a:r>
              <a:rPr lang="en-US" sz="1800" dirty="0" smtClean="0">
                <a:latin typeface="Calibri" charset="0"/>
                <a:ea typeface="Calibri" charset="0"/>
                <a:cs typeface="Calibri" charset="0"/>
              </a:rPr>
              <a:t> vote in the town election. </a:t>
            </a:r>
            <a:r>
              <a:rPr lang="en-US" sz="1600" dirty="0" smtClean="0">
                <a:latin typeface="Calibri" charset="0"/>
                <a:ea typeface="Calibri" charset="0"/>
                <a:cs typeface="Calibri" charset="0"/>
              </a:rPr>
              <a:t>§ 24.2-101; </a:t>
            </a:r>
            <a:r>
              <a:rPr lang="en-US" sz="1600" i="1" dirty="0" smtClean="0">
                <a:latin typeface="Calibri" charset="0"/>
                <a:ea typeface="Calibri" charset="0"/>
                <a:cs typeface="Calibri" charset="0"/>
              </a:rPr>
              <a:t>Qualified voter in a town</a:t>
            </a:r>
            <a:endParaRPr lang="en-US" sz="1600" dirty="0" smtClean="0">
              <a:latin typeface="Calibri" charset="0"/>
              <a:ea typeface="Calibri" charset="0"/>
              <a:cs typeface="Calibri" charset="0"/>
            </a:endParaRPr>
          </a:p>
          <a:p>
            <a:pPr marL="0" indent="0">
              <a:lnSpc>
                <a:spcPct val="100000"/>
              </a:lnSpc>
              <a:spcBef>
                <a:spcPts val="1000"/>
              </a:spcBef>
              <a:buNone/>
            </a:pPr>
            <a:r>
              <a:rPr lang="en-US" sz="1800" dirty="0" smtClean="0">
                <a:latin typeface="Calibri" charset="0"/>
                <a:ea typeface="Calibri" charset="0"/>
                <a:cs typeface="Calibri" charset="0"/>
              </a:rPr>
              <a:t>They may be eligible to vote in non-town elections. </a:t>
            </a:r>
          </a:p>
          <a:p>
            <a:pPr marL="685800" lvl="2" indent="0">
              <a:lnSpc>
                <a:spcPct val="100000"/>
              </a:lnSpc>
              <a:spcBef>
                <a:spcPts val="200"/>
              </a:spcBef>
              <a:buNone/>
            </a:pPr>
            <a:r>
              <a:rPr lang="en-US" sz="1800" dirty="0" smtClean="0">
                <a:latin typeface="Calibri" charset="0"/>
                <a:ea typeface="Calibri" charset="0"/>
                <a:cs typeface="Calibri" charset="0"/>
              </a:rPr>
              <a:t>   </a:t>
            </a:r>
          </a:p>
        </p:txBody>
      </p:sp>
      <p:sp>
        <p:nvSpPr>
          <p:cNvPr id="7" name="Oval 6"/>
          <p:cNvSpPr/>
          <p:nvPr/>
        </p:nvSpPr>
        <p:spPr>
          <a:xfrm>
            <a:off x="1134317" y="2161991"/>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8" name="Oval 7"/>
          <p:cNvSpPr/>
          <p:nvPr/>
        </p:nvSpPr>
        <p:spPr>
          <a:xfrm>
            <a:off x="1134317" y="3214009"/>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9" name="Oval 8"/>
          <p:cNvSpPr/>
          <p:nvPr/>
        </p:nvSpPr>
        <p:spPr>
          <a:xfrm>
            <a:off x="1638813" y="5895822"/>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0" name="Oval 9"/>
          <p:cNvSpPr/>
          <p:nvPr/>
        </p:nvSpPr>
        <p:spPr>
          <a:xfrm>
            <a:off x="1638813" y="6682875"/>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graphicFrame>
        <p:nvGraphicFramePr>
          <p:cNvPr id="11" name="Table 10"/>
          <p:cNvGraphicFramePr>
            <a:graphicFrameLocks noGrp="1"/>
          </p:cNvGraphicFramePr>
          <p:nvPr>
            <p:extLst>
              <p:ext uri="{D42A27DB-BD31-4B8C-83A1-F6EECF244321}">
                <p14:modId xmlns:p14="http://schemas.microsoft.com/office/powerpoint/2010/main" val="1338504342"/>
              </p:ext>
            </p:extLst>
          </p:nvPr>
        </p:nvGraphicFramePr>
        <p:xfrm>
          <a:off x="3154576" y="2164681"/>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r>
                        <a:rPr lang="en-US" sz="1800" dirty="0" smtClean="0"/>
                        <a:t>?</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sp>
        <p:nvSpPr>
          <p:cNvPr id="14" name="TextBox 13"/>
          <p:cNvSpPr txBox="1"/>
          <p:nvPr/>
        </p:nvSpPr>
        <p:spPr>
          <a:xfrm>
            <a:off x="3609474" y="8703966"/>
            <a:ext cx="4522537" cy="276999"/>
          </a:xfrm>
          <a:prstGeom prst="rect">
            <a:avLst/>
          </a:prstGeom>
          <a:noFill/>
        </p:spPr>
        <p:txBody>
          <a:bodyPr wrap="square" rtlCol="0">
            <a:spAutoFit/>
          </a:bodyPr>
          <a:lstStyle/>
          <a:p>
            <a:r>
              <a:rPr lang="en-US" sz="1200" dirty="0" smtClean="0"/>
              <a:t>Address or name change | What If problem 5</a:t>
            </a:r>
            <a:endParaRPr lang="en-US" sz="1200" dirty="0"/>
          </a:p>
        </p:txBody>
      </p:sp>
      <p:sp>
        <p:nvSpPr>
          <p:cNvPr id="12" name="TextBox 11"/>
          <p:cNvSpPr txBox="1"/>
          <p:nvPr/>
        </p:nvSpPr>
        <p:spPr>
          <a:xfrm>
            <a:off x="5572092" y="763450"/>
            <a:ext cx="853118" cy="276999"/>
          </a:xfrm>
          <a:prstGeom prst="rect">
            <a:avLst/>
          </a:prstGeom>
          <a:noFill/>
        </p:spPr>
        <p:txBody>
          <a:bodyPr wrap="none" rtlCol="0">
            <a:spAutoFit/>
          </a:bodyPr>
          <a:lstStyle/>
          <a:p>
            <a:pPr algn="r"/>
            <a:r>
              <a:rPr lang="en-US" sz="1200" dirty="0" smtClean="0"/>
              <a:t>§ </a:t>
            </a:r>
            <a:r>
              <a:rPr lang="en-US" sz="1200" dirty="0"/>
              <a:t>24.2-401</a:t>
            </a:r>
          </a:p>
        </p:txBody>
      </p:sp>
    </p:spTree>
    <p:extLst>
      <p:ext uri="{BB962C8B-B14F-4D97-AF65-F5344CB8AC3E}">
        <p14:creationId xmlns:p14="http://schemas.microsoft.com/office/powerpoint/2010/main" val="10373803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1" y="3618264"/>
            <a:ext cx="5999799" cy="5764342"/>
          </a:xfrm>
        </p:spPr>
        <p:txBody>
          <a:bodyPr/>
          <a:lstStyle/>
          <a:p>
            <a:pPr>
              <a:lnSpc>
                <a:spcPct val="100000"/>
              </a:lnSpc>
              <a:spcBef>
                <a:spcPts val="1000"/>
              </a:spcBef>
            </a:pPr>
            <a:r>
              <a:rPr lang="en-US" dirty="0" smtClean="0"/>
              <a:t>Find the Affirmation of Eligibility form.</a:t>
            </a:r>
          </a:p>
          <a:p>
            <a:pPr>
              <a:lnSpc>
                <a:spcPct val="100000"/>
              </a:lnSpc>
              <a:spcBef>
                <a:spcPts val="1000"/>
              </a:spcBef>
            </a:pPr>
            <a:r>
              <a:rPr lang="en-US" dirty="0" smtClean="0"/>
              <a:t>Fill out and initial Section A and check Box C and Box 4. </a:t>
            </a:r>
          </a:p>
          <a:p>
            <a:pPr>
              <a:lnSpc>
                <a:spcPct val="100000"/>
              </a:lnSpc>
              <a:spcBef>
                <a:spcPts val="1000"/>
              </a:spcBef>
            </a:pPr>
            <a:r>
              <a:rPr lang="en-US" dirty="0" smtClean="0"/>
              <a:t>Have voter fill out and sign Section B – Affirmation of Voter. </a:t>
            </a:r>
          </a:p>
          <a:p>
            <a:pPr>
              <a:lnSpc>
                <a:spcPct val="100000"/>
              </a:lnSpc>
              <a:spcBef>
                <a:spcPts val="1000"/>
              </a:spcBef>
            </a:pPr>
            <a:r>
              <a:rPr lang="en-US" dirty="0" smtClean="0"/>
              <a:t>State voter’s name and address. </a:t>
            </a:r>
          </a:p>
          <a:p>
            <a:pPr marL="1149350" lvl="3" indent="0">
              <a:lnSpc>
                <a:spcPct val="100000"/>
              </a:lnSpc>
              <a:spcBef>
                <a:spcPts val="1000"/>
              </a:spcBef>
              <a:buNone/>
            </a:pPr>
            <a:r>
              <a:rPr lang="en-US" dirty="0" smtClean="0"/>
              <a:t>Do not enter the new address into the </a:t>
            </a:r>
            <a:r>
              <a:rPr lang="en-US" dirty="0" err="1" smtClean="0"/>
              <a:t>pollbook</a:t>
            </a:r>
            <a:r>
              <a:rPr lang="en-US" dirty="0" smtClean="0"/>
              <a:t>. </a:t>
            </a:r>
          </a:p>
          <a:p>
            <a:pPr>
              <a:lnSpc>
                <a:spcPct val="100000"/>
              </a:lnSpc>
              <a:spcBef>
                <a:spcPts val="1000"/>
              </a:spcBef>
            </a:pPr>
            <a:r>
              <a:rPr lang="en-US" dirty="0" smtClean="0"/>
              <a:t>In </a:t>
            </a:r>
            <a:r>
              <a:rPr lang="en-US" dirty="0" err="1" smtClean="0"/>
              <a:t>pollbook</a:t>
            </a:r>
            <a:r>
              <a:rPr lang="en-US" dirty="0" smtClean="0"/>
              <a:t>, mark off the next PBC number and write PBC number and ‘S’.</a:t>
            </a:r>
          </a:p>
          <a:p>
            <a:pPr marL="342900" lvl="1" indent="0">
              <a:lnSpc>
                <a:spcPct val="100000"/>
              </a:lnSpc>
              <a:spcBef>
                <a:spcPts val="1000"/>
              </a:spcBef>
              <a:buNone/>
            </a:pPr>
            <a:r>
              <a:rPr lang="en-US" dirty="0" smtClean="0"/>
              <a:t>OR</a:t>
            </a:r>
          </a:p>
          <a:p>
            <a:pPr marL="342900" lvl="1" indent="0">
              <a:lnSpc>
                <a:spcPct val="100000"/>
              </a:lnSpc>
              <a:spcBef>
                <a:spcPts val="1000"/>
              </a:spcBef>
              <a:buNone/>
            </a:pPr>
            <a:r>
              <a:rPr lang="en-US" dirty="0" smtClean="0"/>
              <a:t>In EPB, check the ‘S’ flag in the upper right corner.</a:t>
            </a:r>
          </a:p>
          <a:p>
            <a:pPr>
              <a:lnSpc>
                <a:spcPct val="100000"/>
              </a:lnSpc>
              <a:spcBef>
                <a:spcPts val="1000"/>
              </a:spcBef>
            </a:pPr>
            <a:r>
              <a:rPr lang="en-US" dirty="0" smtClean="0"/>
              <a:t>Have voter cast vote as normal in precinct. </a:t>
            </a:r>
          </a:p>
          <a:p>
            <a:endParaRPr lang="en-US" dirty="0"/>
          </a:p>
        </p:txBody>
      </p:sp>
      <p:sp>
        <p:nvSpPr>
          <p:cNvPr id="3" name="Text Placeholder 2"/>
          <p:cNvSpPr>
            <a:spLocks noGrp="1"/>
          </p:cNvSpPr>
          <p:nvPr>
            <p:ph type="body" sz="quarter" idx="11"/>
          </p:nvPr>
        </p:nvSpPr>
        <p:spPr>
          <a:xfrm>
            <a:off x="1041991" y="1234425"/>
            <a:ext cx="5173613" cy="1524142"/>
          </a:xfrm>
        </p:spPr>
        <p:txBody>
          <a:bodyPr/>
          <a:lstStyle/>
          <a:p>
            <a:r>
              <a:rPr lang="en-US" dirty="0" smtClean="0"/>
              <a:t>If voter moved after</a:t>
            </a:r>
            <a:r>
              <a:rPr lang="en-US" dirty="0" smtClean="0">
                <a:solidFill>
                  <a:srgbClr val="FFC000"/>
                </a:solidFill>
              </a:rPr>
              <a:t> </a:t>
            </a:r>
            <a:r>
              <a:rPr lang="en-US" dirty="0" smtClean="0">
                <a:solidFill>
                  <a:schemeClr val="accent2"/>
                </a:solidFill>
              </a:rPr>
              <a:t>November 8, 2016 </a:t>
            </a:r>
            <a:r>
              <a:rPr lang="en-US" dirty="0" smtClean="0"/>
              <a:t>and lives within the same county/city AND congressional district.</a:t>
            </a:r>
            <a:r>
              <a:rPr lang="en-US" sz="1200" b="0" dirty="0" smtClean="0"/>
              <a:t> </a:t>
            </a:r>
            <a:endParaRPr lang="en-US" dirty="0"/>
          </a:p>
        </p:txBody>
      </p:sp>
      <p:sp>
        <p:nvSpPr>
          <p:cNvPr id="4" name="Text Placeholder 3"/>
          <p:cNvSpPr>
            <a:spLocks noGrp="1"/>
          </p:cNvSpPr>
          <p:nvPr>
            <p:ph type="body" sz="quarter" idx="12"/>
          </p:nvPr>
        </p:nvSpPr>
        <p:spPr>
          <a:xfrm>
            <a:off x="305941" y="1073969"/>
            <a:ext cx="848428" cy="996950"/>
          </a:xfrm>
        </p:spPr>
        <p:txBody>
          <a:bodyPr/>
          <a:lstStyle/>
          <a:p>
            <a:r>
              <a:rPr lang="en-US" smtClean="0"/>
              <a:t>6a</a:t>
            </a:r>
            <a:endParaRPr lang="en-US" dirty="0"/>
          </a:p>
        </p:txBody>
      </p:sp>
      <p:sp>
        <p:nvSpPr>
          <p:cNvPr id="5" name="Text Placeholder 3"/>
          <p:cNvSpPr txBox="1">
            <a:spLocks/>
          </p:cNvSpPr>
          <p:nvPr/>
        </p:nvSpPr>
        <p:spPr>
          <a:xfrm>
            <a:off x="1509907" y="2397979"/>
            <a:ext cx="4462629"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1000"/>
              </a:spcBef>
              <a:buNone/>
            </a:pPr>
            <a:r>
              <a:rPr lang="en-US" sz="1800" dirty="0">
                <a:latin typeface="Calibri" charset="0"/>
                <a:ea typeface="Calibri" charset="0"/>
                <a:cs typeface="Calibri" charset="0"/>
              </a:rPr>
              <a:t>If they moved to a different county/city or congressional district go to problem 6b. </a:t>
            </a:r>
            <a:endParaRPr lang="en-US" sz="1800" dirty="0" smtClean="0">
              <a:latin typeface="Calibri" charset="0"/>
              <a:ea typeface="Calibri" charset="0"/>
              <a:cs typeface="Calibri" charset="0"/>
            </a:endParaRPr>
          </a:p>
        </p:txBody>
      </p:sp>
      <p:sp>
        <p:nvSpPr>
          <p:cNvPr id="8" name="Oval 7"/>
          <p:cNvSpPr/>
          <p:nvPr/>
        </p:nvSpPr>
        <p:spPr>
          <a:xfrm>
            <a:off x="1133687" y="2421888"/>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5" name="Oval 14"/>
          <p:cNvSpPr/>
          <p:nvPr/>
        </p:nvSpPr>
        <p:spPr>
          <a:xfrm>
            <a:off x="1133687" y="5476074"/>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9" name="Text Placeholder 3"/>
          <p:cNvSpPr txBox="1">
            <a:spLocks/>
          </p:cNvSpPr>
          <p:nvPr/>
        </p:nvSpPr>
        <p:spPr>
          <a:xfrm>
            <a:off x="1509907" y="3078414"/>
            <a:ext cx="4705697"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200"/>
              </a:spcBef>
              <a:buNone/>
            </a:pPr>
            <a:r>
              <a:rPr lang="en-US" sz="1800" dirty="0">
                <a:latin typeface="Calibri" charset="0"/>
                <a:ea typeface="Calibri" charset="0"/>
                <a:cs typeface="Calibri" charset="0"/>
              </a:rPr>
              <a:t>Contact the General </a:t>
            </a:r>
            <a:r>
              <a:rPr lang="en-US" sz="1800" dirty="0" smtClean="0">
                <a:latin typeface="Calibri" charset="0"/>
                <a:ea typeface="Calibri" charset="0"/>
                <a:cs typeface="Calibri" charset="0"/>
              </a:rPr>
              <a:t>Registrar if you are unsure. </a:t>
            </a:r>
          </a:p>
        </p:txBody>
      </p:sp>
      <p:sp>
        <p:nvSpPr>
          <p:cNvPr id="10" name="Oval 9"/>
          <p:cNvSpPr/>
          <p:nvPr/>
        </p:nvSpPr>
        <p:spPr>
          <a:xfrm>
            <a:off x="1133687" y="3083512"/>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3" name="TextBox 12"/>
          <p:cNvSpPr txBox="1"/>
          <p:nvPr/>
        </p:nvSpPr>
        <p:spPr>
          <a:xfrm>
            <a:off x="3609474" y="8703966"/>
            <a:ext cx="4522537" cy="276999"/>
          </a:xfrm>
          <a:prstGeom prst="rect">
            <a:avLst/>
          </a:prstGeom>
          <a:noFill/>
        </p:spPr>
        <p:txBody>
          <a:bodyPr wrap="square" rtlCol="0">
            <a:spAutoFit/>
          </a:bodyPr>
          <a:lstStyle/>
          <a:p>
            <a:r>
              <a:rPr lang="en-US" sz="1200" dirty="0" smtClean="0"/>
              <a:t>Address or name change | What If problem 6a</a:t>
            </a:r>
            <a:endParaRPr lang="en-US" sz="1200" dirty="0"/>
          </a:p>
        </p:txBody>
      </p:sp>
      <p:sp>
        <p:nvSpPr>
          <p:cNvPr id="25" name="TextBox 24"/>
          <p:cNvSpPr txBox="1"/>
          <p:nvPr/>
        </p:nvSpPr>
        <p:spPr>
          <a:xfrm>
            <a:off x="3432789" y="763451"/>
            <a:ext cx="2992421" cy="461665"/>
          </a:xfrm>
          <a:prstGeom prst="rect">
            <a:avLst/>
          </a:prstGeom>
          <a:noFill/>
        </p:spPr>
        <p:txBody>
          <a:bodyPr wrap="none" rtlCol="0">
            <a:spAutoFit/>
          </a:bodyPr>
          <a:lstStyle/>
          <a:p>
            <a:pPr algn="r"/>
            <a:r>
              <a:rPr lang="en-US" sz="1200" dirty="0" smtClean="0"/>
              <a:t>Use Affirmation of Eligibility form ELECT-651.</a:t>
            </a:r>
          </a:p>
          <a:p>
            <a:pPr algn="r"/>
            <a:r>
              <a:rPr lang="en-US" sz="1200" dirty="0"/>
              <a:t>§ </a:t>
            </a:r>
            <a:r>
              <a:rPr lang="en-US" sz="1200" dirty="0" smtClean="0"/>
              <a:t>24.2-401</a:t>
            </a:r>
            <a:endParaRPr lang="en-US" sz="1200" dirty="0"/>
          </a:p>
        </p:txBody>
      </p:sp>
    </p:spTree>
    <p:extLst>
      <p:ext uri="{BB962C8B-B14F-4D97-AF65-F5344CB8AC3E}">
        <p14:creationId xmlns:p14="http://schemas.microsoft.com/office/powerpoint/2010/main" val="2398990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1" y="3836974"/>
            <a:ext cx="5999799" cy="5764342"/>
          </a:xfrm>
        </p:spPr>
        <p:txBody>
          <a:bodyPr/>
          <a:lstStyle/>
          <a:p>
            <a:pPr>
              <a:lnSpc>
                <a:spcPct val="100000"/>
              </a:lnSpc>
              <a:spcBef>
                <a:spcPts val="1000"/>
              </a:spcBef>
            </a:pPr>
            <a:r>
              <a:rPr lang="en-US" dirty="0" smtClean="0"/>
              <a:t>Go to problem 12a and have the voter vote provisionally.</a:t>
            </a:r>
          </a:p>
          <a:p>
            <a:pPr marL="1149350" lvl="3" indent="0">
              <a:lnSpc>
                <a:spcPct val="100000"/>
              </a:lnSpc>
              <a:spcBef>
                <a:spcPts val="1000"/>
              </a:spcBef>
              <a:buNone/>
            </a:pPr>
            <a:r>
              <a:rPr lang="en-US" dirty="0" smtClean="0"/>
              <a:t>On the provisional ballot envelope,</a:t>
            </a:r>
          </a:p>
          <a:p>
            <a:pPr marL="1149350" lvl="3" indent="0">
              <a:lnSpc>
                <a:spcPct val="100000"/>
              </a:lnSpc>
              <a:spcBef>
                <a:spcPts val="1000"/>
              </a:spcBef>
              <a:buNone/>
            </a:pPr>
            <a:r>
              <a:rPr lang="en-US" dirty="0" smtClean="0"/>
              <a:t>mark reason 1 or 2.</a:t>
            </a:r>
          </a:p>
          <a:p>
            <a:pPr>
              <a:lnSpc>
                <a:spcPct val="100000"/>
              </a:lnSpc>
              <a:spcBef>
                <a:spcPts val="1000"/>
              </a:spcBef>
            </a:pPr>
            <a:r>
              <a:rPr lang="en-US" dirty="0" smtClean="0"/>
              <a:t>Ask the voter to fill out a Voter Registration application so we can update their information.</a:t>
            </a:r>
          </a:p>
          <a:p>
            <a:endParaRPr lang="en-US" dirty="0"/>
          </a:p>
        </p:txBody>
      </p:sp>
      <p:sp>
        <p:nvSpPr>
          <p:cNvPr id="3" name="Text Placeholder 2"/>
          <p:cNvSpPr>
            <a:spLocks noGrp="1"/>
          </p:cNvSpPr>
          <p:nvPr>
            <p:ph type="body" sz="quarter" idx="11"/>
          </p:nvPr>
        </p:nvSpPr>
        <p:spPr>
          <a:xfrm>
            <a:off x="1047371" y="1202526"/>
            <a:ext cx="5121935" cy="1524142"/>
          </a:xfrm>
        </p:spPr>
        <p:txBody>
          <a:bodyPr/>
          <a:lstStyle/>
          <a:p>
            <a:pPr>
              <a:lnSpc>
                <a:spcPct val="100000"/>
              </a:lnSpc>
              <a:spcBef>
                <a:spcPts val="1000"/>
              </a:spcBef>
            </a:pPr>
            <a:r>
              <a:rPr lang="en-US" dirty="0" smtClean="0"/>
              <a:t>If voter moved after </a:t>
            </a:r>
            <a:r>
              <a:rPr lang="en-US" dirty="0" smtClean="0">
                <a:solidFill>
                  <a:schemeClr val="accent2"/>
                </a:solidFill>
              </a:rPr>
              <a:t>November 8, 2016 </a:t>
            </a:r>
            <a:r>
              <a:rPr lang="en-US" dirty="0" smtClean="0"/>
              <a:t>and lives in a different county/city OR congressional district.</a:t>
            </a:r>
            <a:endParaRPr lang="en-US" sz="1800" b="0" dirty="0"/>
          </a:p>
        </p:txBody>
      </p:sp>
      <p:sp>
        <p:nvSpPr>
          <p:cNvPr id="4" name="Text Placeholder 3"/>
          <p:cNvSpPr>
            <a:spLocks noGrp="1"/>
          </p:cNvSpPr>
          <p:nvPr>
            <p:ph type="body" sz="quarter" idx="12"/>
          </p:nvPr>
        </p:nvSpPr>
        <p:spPr>
          <a:xfrm>
            <a:off x="305941" y="1073969"/>
            <a:ext cx="848428" cy="996950"/>
          </a:xfrm>
        </p:spPr>
        <p:txBody>
          <a:bodyPr/>
          <a:lstStyle/>
          <a:p>
            <a:r>
              <a:rPr lang="en-US" dirty="0" smtClean="0"/>
              <a:t>6b</a:t>
            </a:r>
            <a:endParaRPr lang="en-US" dirty="0"/>
          </a:p>
        </p:txBody>
      </p:sp>
      <p:sp>
        <p:nvSpPr>
          <p:cNvPr id="5" name="Text Placeholder 3"/>
          <p:cNvSpPr txBox="1">
            <a:spLocks/>
          </p:cNvSpPr>
          <p:nvPr/>
        </p:nvSpPr>
        <p:spPr>
          <a:xfrm>
            <a:off x="1623747" y="2501519"/>
            <a:ext cx="4512714"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1000"/>
              </a:spcBef>
              <a:buNone/>
            </a:pPr>
            <a:r>
              <a:rPr lang="en-US" sz="1800" dirty="0">
                <a:latin typeface="Calibri" charset="0"/>
                <a:ea typeface="Calibri" charset="0"/>
                <a:cs typeface="Calibri" charset="0"/>
              </a:rPr>
              <a:t>If the votes lives in the same county/city or congressional district go to problem 6a.   </a:t>
            </a:r>
          </a:p>
        </p:txBody>
      </p:sp>
      <p:sp>
        <p:nvSpPr>
          <p:cNvPr id="8" name="Oval 7"/>
          <p:cNvSpPr/>
          <p:nvPr/>
        </p:nvSpPr>
        <p:spPr>
          <a:xfrm>
            <a:off x="1120902" y="2552477"/>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3" name="Oval 12"/>
          <p:cNvSpPr/>
          <p:nvPr/>
        </p:nvSpPr>
        <p:spPr>
          <a:xfrm>
            <a:off x="1120902" y="3272368"/>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0" name="Oval 9"/>
          <p:cNvSpPr/>
          <p:nvPr/>
        </p:nvSpPr>
        <p:spPr>
          <a:xfrm>
            <a:off x="1111169" y="4276059"/>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1" name="Text Placeholder 3"/>
          <p:cNvSpPr txBox="1">
            <a:spLocks/>
          </p:cNvSpPr>
          <p:nvPr/>
        </p:nvSpPr>
        <p:spPr>
          <a:xfrm>
            <a:off x="1470990" y="3329819"/>
            <a:ext cx="4698316"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66675" indent="0">
              <a:lnSpc>
                <a:spcPct val="100000"/>
              </a:lnSpc>
              <a:spcBef>
                <a:spcPts val="200"/>
              </a:spcBef>
              <a:buNone/>
            </a:pPr>
            <a:r>
              <a:rPr lang="en-US" sz="1800" dirty="0">
                <a:latin typeface="Calibri" charset="0"/>
                <a:ea typeface="Calibri" charset="0"/>
                <a:cs typeface="Calibri" charset="0"/>
              </a:rPr>
              <a:t>Contact the General </a:t>
            </a:r>
            <a:r>
              <a:rPr lang="en-US" sz="1800" dirty="0" smtClean="0">
                <a:latin typeface="Calibri" charset="0"/>
                <a:ea typeface="Calibri" charset="0"/>
                <a:cs typeface="Calibri" charset="0"/>
              </a:rPr>
              <a:t>Registrar if you are unsure. </a:t>
            </a:r>
          </a:p>
        </p:txBody>
      </p:sp>
      <p:sp>
        <p:nvSpPr>
          <p:cNvPr id="14" name="TextBox 13"/>
          <p:cNvSpPr txBox="1"/>
          <p:nvPr/>
        </p:nvSpPr>
        <p:spPr>
          <a:xfrm>
            <a:off x="3609474" y="8703966"/>
            <a:ext cx="4522537" cy="276999"/>
          </a:xfrm>
          <a:prstGeom prst="rect">
            <a:avLst/>
          </a:prstGeom>
          <a:noFill/>
        </p:spPr>
        <p:txBody>
          <a:bodyPr wrap="square" rtlCol="0">
            <a:spAutoFit/>
          </a:bodyPr>
          <a:lstStyle/>
          <a:p>
            <a:r>
              <a:rPr lang="en-US" sz="1200" dirty="0" smtClean="0"/>
              <a:t>Address or name change | What If problem 6b</a:t>
            </a:r>
            <a:endParaRPr lang="en-US" sz="1200" dirty="0"/>
          </a:p>
        </p:txBody>
      </p:sp>
      <p:sp>
        <p:nvSpPr>
          <p:cNvPr id="12" name="TextBox 11"/>
          <p:cNvSpPr txBox="1"/>
          <p:nvPr/>
        </p:nvSpPr>
        <p:spPr>
          <a:xfrm>
            <a:off x="5548942" y="721202"/>
            <a:ext cx="853118" cy="276999"/>
          </a:xfrm>
          <a:prstGeom prst="rect">
            <a:avLst/>
          </a:prstGeom>
          <a:noFill/>
        </p:spPr>
        <p:txBody>
          <a:bodyPr wrap="none" rtlCol="0">
            <a:spAutoFit/>
          </a:bodyPr>
          <a:lstStyle/>
          <a:p>
            <a:pPr algn="r"/>
            <a:r>
              <a:rPr lang="en-US" sz="1200" dirty="0" smtClean="0"/>
              <a:t>§ </a:t>
            </a:r>
            <a:r>
              <a:rPr lang="en-US" sz="1200" dirty="0"/>
              <a:t>24.2-401</a:t>
            </a:r>
          </a:p>
        </p:txBody>
      </p:sp>
    </p:spTree>
    <p:extLst>
      <p:ext uri="{BB962C8B-B14F-4D97-AF65-F5344CB8AC3E}">
        <p14:creationId xmlns:p14="http://schemas.microsoft.com/office/powerpoint/2010/main" val="18321578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1" y="3290986"/>
            <a:ext cx="5999799" cy="5764342"/>
          </a:xfrm>
        </p:spPr>
        <p:txBody>
          <a:bodyPr/>
          <a:lstStyle/>
          <a:p>
            <a:pPr>
              <a:lnSpc>
                <a:spcPct val="100000"/>
              </a:lnSpc>
              <a:spcBef>
                <a:spcPts val="500"/>
              </a:spcBef>
            </a:pPr>
            <a:r>
              <a:rPr lang="en-US" dirty="0" smtClean="0"/>
              <a:t>Find the Affirmation of Eligibility form.</a:t>
            </a:r>
          </a:p>
          <a:p>
            <a:pPr>
              <a:lnSpc>
                <a:spcPct val="100000"/>
              </a:lnSpc>
              <a:spcBef>
                <a:spcPts val="500"/>
              </a:spcBef>
            </a:pPr>
            <a:r>
              <a:rPr lang="en-US" dirty="0" smtClean="0"/>
              <a:t>Fill out and initial Section A and check Box C and Box 3. </a:t>
            </a:r>
          </a:p>
          <a:p>
            <a:pPr>
              <a:lnSpc>
                <a:spcPct val="100000"/>
              </a:lnSpc>
              <a:spcBef>
                <a:spcPts val="500"/>
              </a:spcBef>
            </a:pPr>
            <a:r>
              <a:rPr lang="en-US" dirty="0" smtClean="0"/>
              <a:t>Have voter fill out and sign Section B – Affirmation of Voter. </a:t>
            </a:r>
          </a:p>
          <a:p>
            <a:pPr>
              <a:lnSpc>
                <a:spcPct val="100000"/>
              </a:lnSpc>
              <a:spcBef>
                <a:spcPts val="500"/>
              </a:spcBef>
            </a:pPr>
            <a:r>
              <a:rPr lang="en-US" dirty="0" smtClean="0"/>
              <a:t>Tell voter that the General Registrar will cancel the voter’s Virginia registration after this election. </a:t>
            </a:r>
          </a:p>
          <a:p>
            <a:pPr>
              <a:lnSpc>
                <a:spcPct val="100000"/>
              </a:lnSpc>
              <a:spcBef>
                <a:spcPts val="500"/>
              </a:spcBef>
            </a:pPr>
            <a:r>
              <a:rPr lang="en-US" dirty="0" smtClean="0"/>
              <a:t>Repeat voter’s name and address as provided by the voter.</a:t>
            </a:r>
          </a:p>
          <a:p>
            <a:pPr marL="1149350" lvl="3" indent="0">
              <a:lnSpc>
                <a:spcPct val="100000"/>
              </a:lnSpc>
              <a:spcBef>
                <a:spcPts val="500"/>
              </a:spcBef>
              <a:buNone/>
            </a:pPr>
            <a:r>
              <a:rPr lang="en-US" dirty="0" smtClean="0"/>
              <a:t>Do not enter the new address into the </a:t>
            </a:r>
            <a:r>
              <a:rPr lang="en-US" dirty="0" err="1" smtClean="0"/>
              <a:t>pollbook</a:t>
            </a:r>
            <a:r>
              <a:rPr lang="en-US" dirty="0" smtClean="0"/>
              <a:t>. </a:t>
            </a:r>
          </a:p>
          <a:p>
            <a:pPr>
              <a:lnSpc>
                <a:spcPct val="100000"/>
              </a:lnSpc>
              <a:spcBef>
                <a:spcPts val="500"/>
              </a:spcBef>
            </a:pPr>
            <a:r>
              <a:rPr lang="en-US" dirty="0" smtClean="0"/>
              <a:t>In the </a:t>
            </a:r>
            <a:r>
              <a:rPr lang="en-US" dirty="0" err="1" smtClean="0"/>
              <a:t>pollbook</a:t>
            </a:r>
            <a:r>
              <a:rPr lang="en-US" dirty="0" smtClean="0"/>
              <a:t>, mark off the next PBC number and write PBC number and ‘S’.</a:t>
            </a:r>
          </a:p>
          <a:p>
            <a:pPr marL="342900" lvl="1" indent="0">
              <a:lnSpc>
                <a:spcPct val="100000"/>
              </a:lnSpc>
              <a:spcBef>
                <a:spcPts val="500"/>
              </a:spcBef>
              <a:buNone/>
            </a:pPr>
            <a:r>
              <a:rPr lang="en-US" dirty="0" smtClean="0"/>
              <a:t>On the </a:t>
            </a:r>
            <a:r>
              <a:rPr lang="en-US" dirty="0" err="1" smtClean="0"/>
              <a:t>Pollbook</a:t>
            </a:r>
            <a:r>
              <a:rPr lang="en-US" dirty="0" smtClean="0"/>
              <a:t> Count form, write ‘PR’ for presidential across voter’s PBC number</a:t>
            </a:r>
          </a:p>
          <a:p>
            <a:pPr marL="342900" lvl="1" indent="0">
              <a:lnSpc>
                <a:spcPct val="100000"/>
              </a:lnSpc>
              <a:spcBef>
                <a:spcPts val="500"/>
              </a:spcBef>
              <a:buNone/>
            </a:pPr>
            <a:r>
              <a:rPr lang="en-US" dirty="0" smtClean="0"/>
              <a:t>OR</a:t>
            </a:r>
          </a:p>
          <a:p>
            <a:pPr marL="342900" lvl="1" indent="0">
              <a:lnSpc>
                <a:spcPct val="100000"/>
              </a:lnSpc>
              <a:spcBef>
                <a:spcPts val="500"/>
              </a:spcBef>
              <a:buNone/>
            </a:pPr>
            <a:r>
              <a:rPr lang="en-US" dirty="0" smtClean="0"/>
              <a:t>In the EPB, check the ‘S’ flag in the upper right corner.</a:t>
            </a:r>
          </a:p>
          <a:p>
            <a:pPr marL="342900" lvl="1" indent="0">
              <a:lnSpc>
                <a:spcPct val="100000"/>
              </a:lnSpc>
              <a:spcBef>
                <a:spcPts val="500"/>
              </a:spcBef>
              <a:buNone/>
            </a:pPr>
            <a:r>
              <a:rPr lang="en-US" dirty="0" smtClean="0"/>
              <a:t>Write ‘presidential-only’ in ballot style field or comments. </a:t>
            </a:r>
          </a:p>
          <a:p>
            <a:pPr>
              <a:lnSpc>
                <a:spcPct val="100000"/>
              </a:lnSpc>
              <a:spcBef>
                <a:spcPts val="500"/>
              </a:spcBef>
            </a:pPr>
            <a:r>
              <a:rPr lang="en-US" dirty="0" smtClean="0"/>
              <a:t>Issue a presidential only ballot.</a:t>
            </a:r>
          </a:p>
          <a:p>
            <a:pPr>
              <a:lnSpc>
                <a:spcPct val="100000"/>
              </a:lnSpc>
              <a:spcBef>
                <a:spcPts val="500"/>
              </a:spcBef>
            </a:pPr>
            <a:r>
              <a:rPr lang="en-US" dirty="0" smtClean="0"/>
              <a:t>Have voter cast as normal.</a:t>
            </a:r>
            <a:endParaRPr lang="en-US" dirty="0"/>
          </a:p>
        </p:txBody>
      </p:sp>
      <p:sp>
        <p:nvSpPr>
          <p:cNvPr id="3" name="Text Placeholder 2"/>
          <p:cNvSpPr>
            <a:spLocks noGrp="1"/>
          </p:cNvSpPr>
          <p:nvPr>
            <p:ph type="body" sz="quarter" idx="11"/>
          </p:nvPr>
        </p:nvSpPr>
        <p:spPr>
          <a:xfrm>
            <a:off x="1056030" y="1202526"/>
            <a:ext cx="5282232" cy="1524142"/>
          </a:xfrm>
        </p:spPr>
        <p:txBody>
          <a:bodyPr/>
          <a:lstStyle/>
          <a:p>
            <a:pPr>
              <a:lnSpc>
                <a:spcPct val="100000"/>
              </a:lnSpc>
              <a:spcBef>
                <a:spcPts val="1000"/>
              </a:spcBef>
            </a:pPr>
            <a:r>
              <a:rPr lang="en-US" dirty="0" smtClean="0"/>
              <a:t>If voter moved to another state in the last 30 days AND this is a presidential election. </a:t>
            </a:r>
            <a:endParaRPr lang="en-US" dirty="0"/>
          </a:p>
        </p:txBody>
      </p:sp>
      <p:sp>
        <p:nvSpPr>
          <p:cNvPr id="4" name="Text Placeholder 3"/>
          <p:cNvSpPr>
            <a:spLocks noGrp="1"/>
          </p:cNvSpPr>
          <p:nvPr>
            <p:ph type="body" sz="quarter" idx="12"/>
          </p:nvPr>
        </p:nvSpPr>
        <p:spPr>
          <a:xfrm>
            <a:off x="305941" y="1073969"/>
            <a:ext cx="848428" cy="996950"/>
          </a:xfrm>
        </p:spPr>
        <p:txBody>
          <a:bodyPr/>
          <a:lstStyle/>
          <a:p>
            <a:r>
              <a:rPr lang="en-US" smtClean="0"/>
              <a:t>7a</a:t>
            </a:r>
            <a:endParaRPr lang="en-US" dirty="0"/>
          </a:p>
        </p:txBody>
      </p:sp>
      <p:sp>
        <p:nvSpPr>
          <p:cNvPr id="5" name="Text Placeholder 3"/>
          <p:cNvSpPr txBox="1">
            <a:spLocks/>
          </p:cNvSpPr>
          <p:nvPr/>
        </p:nvSpPr>
        <p:spPr>
          <a:xfrm>
            <a:off x="1585727" y="2193026"/>
            <a:ext cx="4441765"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1000"/>
              </a:spcBef>
              <a:buNone/>
            </a:pPr>
            <a:r>
              <a:rPr lang="en-US" sz="1800" dirty="0">
                <a:latin typeface="Calibri" charset="0"/>
                <a:ea typeface="Calibri" charset="0"/>
                <a:cs typeface="Calibri" charset="0"/>
              </a:rPr>
              <a:t>If the </a:t>
            </a:r>
            <a:r>
              <a:rPr lang="en-US" sz="1800" dirty="0" smtClean="0">
                <a:latin typeface="Calibri" charset="0"/>
                <a:ea typeface="Calibri" charset="0"/>
                <a:cs typeface="Calibri" charset="0"/>
              </a:rPr>
              <a:t>voter moved more than 30 days ago OR this is not a presidential election, go to 7b. </a:t>
            </a:r>
          </a:p>
          <a:p>
            <a:pPr marL="0" indent="0">
              <a:lnSpc>
                <a:spcPct val="100000"/>
              </a:lnSpc>
              <a:spcBef>
                <a:spcPts val="200"/>
              </a:spcBef>
              <a:buNone/>
            </a:pPr>
            <a:r>
              <a:rPr lang="en-US" sz="1800" dirty="0" smtClean="0">
                <a:latin typeface="Calibri" charset="0"/>
                <a:ea typeface="Calibri" charset="0"/>
                <a:cs typeface="Calibri" charset="0"/>
              </a:rPr>
              <a:t>Voter can vote for presidential only.   </a:t>
            </a:r>
            <a:endParaRPr lang="en-US" sz="1800" dirty="0">
              <a:latin typeface="Calibri" charset="0"/>
              <a:ea typeface="Calibri" charset="0"/>
              <a:cs typeface="Calibri" charset="0"/>
            </a:endParaRPr>
          </a:p>
        </p:txBody>
      </p:sp>
      <p:sp>
        <p:nvSpPr>
          <p:cNvPr id="8" name="Oval 7"/>
          <p:cNvSpPr/>
          <p:nvPr/>
        </p:nvSpPr>
        <p:spPr>
          <a:xfrm>
            <a:off x="1119828" y="2262614"/>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9" name="Oval 8"/>
          <p:cNvSpPr/>
          <p:nvPr/>
        </p:nvSpPr>
        <p:spPr>
          <a:xfrm>
            <a:off x="1119828" y="5541460"/>
            <a:ext cx="376219"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0" name="Oval 9"/>
          <p:cNvSpPr/>
          <p:nvPr/>
        </p:nvSpPr>
        <p:spPr>
          <a:xfrm>
            <a:off x="1119828" y="2727778"/>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1" name="TextBox 10"/>
          <p:cNvSpPr txBox="1"/>
          <p:nvPr/>
        </p:nvSpPr>
        <p:spPr>
          <a:xfrm>
            <a:off x="2918414" y="721202"/>
            <a:ext cx="3483646" cy="738664"/>
          </a:xfrm>
          <a:prstGeom prst="rect">
            <a:avLst/>
          </a:prstGeom>
          <a:noFill/>
        </p:spPr>
        <p:txBody>
          <a:bodyPr wrap="none" rtlCol="0">
            <a:spAutoFit/>
          </a:bodyPr>
          <a:lstStyle/>
          <a:p>
            <a:pPr algn="r"/>
            <a:r>
              <a:rPr lang="en-US" sz="1200" dirty="0" smtClean="0"/>
              <a:t>Use Affirmation of Eligibility form ELECT-651.</a:t>
            </a:r>
          </a:p>
          <a:p>
            <a:pPr algn="r"/>
            <a:r>
              <a:rPr lang="en-US" sz="1200" dirty="0" smtClean="0"/>
              <a:t>§ 24.2-402</a:t>
            </a:r>
            <a:endParaRPr lang="en-US" sz="1200" dirty="0"/>
          </a:p>
          <a:p>
            <a:endParaRPr lang="en-US" dirty="0"/>
          </a:p>
        </p:txBody>
      </p:sp>
      <p:sp>
        <p:nvSpPr>
          <p:cNvPr id="12" name="TextBox 11"/>
          <p:cNvSpPr txBox="1"/>
          <p:nvPr/>
        </p:nvSpPr>
        <p:spPr>
          <a:xfrm>
            <a:off x="3609474" y="8703966"/>
            <a:ext cx="4522537" cy="276999"/>
          </a:xfrm>
          <a:prstGeom prst="rect">
            <a:avLst/>
          </a:prstGeom>
          <a:noFill/>
        </p:spPr>
        <p:txBody>
          <a:bodyPr wrap="square" rtlCol="0">
            <a:spAutoFit/>
          </a:bodyPr>
          <a:lstStyle/>
          <a:p>
            <a:r>
              <a:rPr lang="en-US" sz="1200" dirty="0" smtClean="0"/>
              <a:t>Address or name change | What If problem 7a</a:t>
            </a:r>
            <a:endParaRPr lang="en-US" sz="1200" dirty="0"/>
          </a:p>
        </p:txBody>
      </p:sp>
    </p:spTree>
    <p:extLst>
      <p:ext uri="{BB962C8B-B14F-4D97-AF65-F5344CB8AC3E}">
        <p14:creationId xmlns:p14="http://schemas.microsoft.com/office/powerpoint/2010/main" val="14878904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4824" y="8608979"/>
            <a:ext cx="1783675" cy="461665"/>
          </a:xfrm>
          <a:prstGeom prst="rect">
            <a:avLst/>
          </a:prstGeom>
          <a:solidFill>
            <a:schemeClr val="bg1"/>
          </a:solidFill>
        </p:spPr>
        <p:txBody>
          <a:bodyPr wrap="square" rtlCol="0">
            <a:spAutoFit/>
          </a:bodyPr>
          <a:lstStyle/>
          <a:p>
            <a:r>
              <a:rPr lang="en-US" sz="1200" dirty="0" smtClean="0"/>
              <a:t>Revised September 2019</a:t>
            </a:r>
            <a:endParaRPr lang="en-US" sz="1200" dirty="0"/>
          </a:p>
          <a:p>
            <a:r>
              <a:rPr lang="en-US" sz="1200" dirty="0" smtClean="0"/>
              <a:t>Version 1</a:t>
            </a:r>
            <a:endParaRPr lang="en-US" sz="1200" dirty="0"/>
          </a:p>
        </p:txBody>
      </p:sp>
    </p:spTree>
    <p:extLst>
      <p:ext uri="{BB962C8B-B14F-4D97-AF65-F5344CB8AC3E}">
        <p14:creationId xmlns:p14="http://schemas.microsoft.com/office/powerpoint/2010/main" val="15603275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1" y="3183188"/>
            <a:ext cx="5999799" cy="5764342"/>
          </a:xfrm>
        </p:spPr>
        <p:txBody>
          <a:bodyPr/>
          <a:lstStyle/>
          <a:p>
            <a:pPr>
              <a:lnSpc>
                <a:spcPct val="100000"/>
              </a:lnSpc>
              <a:spcBef>
                <a:spcPts val="1000"/>
              </a:spcBef>
            </a:pPr>
            <a:r>
              <a:rPr lang="en-US" dirty="0" smtClean="0"/>
              <a:t>Tell the voter that they are not eligible to vote. </a:t>
            </a:r>
          </a:p>
          <a:p>
            <a:pPr marL="1149350" lvl="3" indent="0">
              <a:lnSpc>
                <a:spcPct val="100000"/>
              </a:lnSpc>
              <a:spcBef>
                <a:spcPts val="1000"/>
              </a:spcBef>
              <a:buNone/>
            </a:pPr>
            <a:r>
              <a:rPr lang="en-US" dirty="0" smtClean="0"/>
              <a:t>If the voter says they are registered to vote in the precinct and they are eligible, then they can vote provisionally.</a:t>
            </a:r>
          </a:p>
          <a:p>
            <a:pPr marL="1149350" lvl="3" indent="0">
              <a:lnSpc>
                <a:spcPct val="100000"/>
              </a:lnSpc>
              <a:spcBef>
                <a:spcPts val="1000"/>
              </a:spcBef>
              <a:buNone/>
            </a:pPr>
            <a:r>
              <a:rPr lang="en-US" dirty="0" smtClean="0"/>
              <a:t>Go to problem 12a and follow instructions.</a:t>
            </a:r>
          </a:p>
          <a:p>
            <a:pPr marL="1149350" lvl="3" indent="0">
              <a:lnSpc>
                <a:spcPct val="100000"/>
              </a:lnSpc>
              <a:spcBef>
                <a:spcPts val="1000"/>
              </a:spcBef>
              <a:buNone/>
            </a:pPr>
            <a:r>
              <a:rPr lang="en-US" dirty="0" smtClean="0"/>
              <a:t>On the provisional ballot envelope, mark reason 1, 2, or 6. </a:t>
            </a:r>
          </a:p>
          <a:p>
            <a:pPr>
              <a:lnSpc>
                <a:spcPct val="100000"/>
              </a:lnSpc>
              <a:spcBef>
                <a:spcPts val="1000"/>
              </a:spcBef>
            </a:pPr>
            <a:r>
              <a:rPr lang="en-US" dirty="0" smtClean="0"/>
              <a:t>Ask the voter to fill out a Cancellation Request form. </a:t>
            </a:r>
          </a:p>
          <a:p>
            <a:pPr marL="1028700" lvl="3" indent="0">
              <a:lnSpc>
                <a:spcPct val="100000"/>
              </a:lnSpc>
              <a:spcBef>
                <a:spcPts val="1000"/>
              </a:spcBef>
              <a:buNone/>
            </a:pPr>
            <a:r>
              <a:rPr lang="en-US" dirty="0" smtClean="0"/>
              <a:t>If you do not have a Cancellation Request form in your precinct, have voter write and sign a note that:</a:t>
            </a:r>
          </a:p>
          <a:p>
            <a:pPr marL="1314450" lvl="3" indent="-285750">
              <a:lnSpc>
                <a:spcPct val="100000"/>
              </a:lnSpc>
              <a:spcBef>
                <a:spcPts val="1000"/>
              </a:spcBef>
              <a:buFont typeface="Arial" charset="0"/>
              <a:buChar char="•"/>
            </a:pPr>
            <a:r>
              <a:rPr lang="en-US" dirty="0" smtClean="0"/>
              <a:t>States that they have moved out of state.</a:t>
            </a:r>
          </a:p>
          <a:p>
            <a:pPr marL="1314450" lvl="3" indent="-285750">
              <a:lnSpc>
                <a:spcPct val="100000"/>
              </a:lnSpc>
              <a:spcBef>
                <a:spcPts val="1000"/>
              </a:spcBef>
              <a:buFont typeface="Arial" charset="0"/>
              <a:buChar char="•"/>
            </a:pPr>
            <a:r>
              <a:rPr lang="en-US" dirty="0" smtClean="0"/>
              <a:t>Asks to cancel their Virginia voter registration.</a:t>
            </a:r>
          </a:p>
          <a:p>
            <a:pPr marL="1314450" lvl="3" indent="-285750">
              <a:lnSpc>
                <a:spcPct val="100000"/>
              </a:lnSpc>
              <a:spcBef>
                <a:spcPts val="1000"/>
              </a:spcBef>
              <a:buFont typeface="Arial" charset="0"/>
              <a:buChar char="•"/>
            </a:pPr>
            <a:r>
              <a:rPr lang="en-US" dirty="0" smtClean="0"/>
              <a:t>Includes their name, date of birth, new address, and social security number (not required).</a:t>
            </a:r>
          </a:p>
          <a:p>
            <a:pPr>
              <a:lnSpc>
                <a:spcPct val="100000"/>
              </a:lnSpc>
              <a:spcBef>
                <a:spcPts val="1000"/>
              </a:spcBef>
            </a:pPr>
            <a:r>
              <a:rPr lang="en-US" dirty="0" smtClean="0"/>
              <a:t>Place note in Envelope #8. </a:t>
            </a:r>
          </a:p>
          <a:p>
            <a:pPr lvl="3"/>
            <a:endParaRPr lang="en-US" dirty="0" smtClean="0"/>
          </a:p>
          <a:p>
            <a:endParaRPr lang="en-US" dirty="0"/>
          </a:p>
        </p:txBody>
      </p:sp>
      <p:sp>
        <p:nvSpPr>
          <p:cNvPr id="3" name="Text Placeholder 2"/>
          <p:cNvSpPr>
            <a:spLocks noGrp="1"/>
          </p:cNvSpPr>
          <p:nvPr>
            <p:ph type="body" sz="quarter" idx="11"/>
          </p:nvPr>
        </p:nvSpPr>
        <p:spPr>
          <a:xfrm>
            <a:off x="1052622" y="1195216"/>
            <a:ext cx="5349437" cy="1524142"/>
          </a:xfrm>
        </p:spPr>
        <p:txBody>
          <a:bodyPr/>
          <a:lstStyle/>
          <a:p>
            <a:pPr>
              <a:lnSpc>
                <a:spcPct val="100000"/>
              </a:lnSpc>
              <a:spcBef>
                <a:spcPts val="1000"/>
              </a:spcBef>
            </a:pPr>
            <a:r>
              <a:rPr lang="en-US" dirty="0" smtClean="0"/>
              <a:t>If voter moved to another state more than 30 days ago during a presidential election OR this is not a presidential election. </a:t>
            </a:r>
            <a:endParaRPr lang="en-US" dirty="0"/>
          </a:p>
        </p:txBody>
      </p:sp>
      <p:sp>
        <p:nvSpPr>
          <p:cNvPr id="4" name="Text Placeholder 3"/>
          <p:cNvSpPr>
            <a:spLocks noGrp="1"/>
          </p:cNvSpPr>
          <p:nvPr>
            <p:ph type="body" sz="quarter" idx="12"/>
          </p:nvPr>
        </p:nvSpPr>
        <p:spPr>
          <a:xfrm>
            <a:off x="305941" y="1066659"/>
            <a:ext cx="848428" cy="996950"/>
          </a:xfrm>
        </p:spPr>
        <p:txBody>
          <a:bodyPr/>
          <a:lstStyle/>
          <a:p>
            <a:r>
              <a:rPr lang="en-US" smtClean="0"/>
              <a:t>7b</a:t>
            </a:r>
            <a:endParaRPr lang="en-US" dirty="0"/>
          </a:p>
        </p:txBody>
      </p:sp>
      <p:sp>
        <p:nvSpPr>
          <p:cNvPr id="5" name="Text Placeholder 3"/>
          <p:cNvSpPr txBox="1">
            <a:spLocks/>
          </p:cNvSpPr>
          <p:nvPr/>
        </p:nvSpPr>
        <p:spPr>
          <a:xfrm>
            <a:off x="1639983" y="2404616"/>
            <a:ext cx="4574320"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200"/>
              </a:spcBef>
              <a:buNone/>
            </a:pPr>
            <a:r>
              <a:rPr lang="en-US" sz="1800" dirty="0">
                <a:latin typeface="Calibri" charset="0"/>
                <a:ea typeface="Calibri" charset="0"/>
                <a:cs typeface="Calibri" charset="0"/>
              </a:rPr>
              <a:t>If </a:t>
            </a:r>
            <a:r>
              <a:rPr lang="en-US" sz="1800" dirty="0" smtClean="0">
                <a:latin typeface="Calibri" charset="0"/>
                <a:ea typeface="Calibri" charset="0"/>
                <a:cs typeface="Calibri" charset="0"/>
              </a:rPr>
              <a:t>the voter </a:t>
            </a:r>
            <a:r>
              <a:rPr lang="en-US" sz="1800" dirty="0">
                <a:latin typeface="Calibri" charset="0"/>
                <a:ea typeface="Calibri" charset="0"/>
                <a:cs typeface="Calibri" charset="0"/>
              </a:rPr>
              <a:t>moved </a:t>
            </a:r>
            <a:r>
              <a:rPr lang="en-US" sz="1800" dirty="0" smtClean="0">
                <a:latin typeface="Calibri" charset="0"/>
                <a:ea typeface="Calibri" charset="0"/>
                <a:cs typeface="Calibri" charset="0"/>
              </a:rPr>
              <a:t>less than </a:t>
            </a:r>
            <a:r>
              <a:rPr lang="en-US" sz="1800" dirty="0">
                <a:latin typeface="Calibri" charset="0"/>
                <a:ea typeface="Calibri" charset="0"/>
                <a:cs typeface="Calibri" charset="0"/>
              </a:rPr>
              <a:t>30 days ago </a:t>
            </a:r>
            <a:r>
              <a:rPr lang="en-US" sz="1800" dirty="0" smtClean="0">
                <a:latin typeface="Calibri" charset="0"/>
                <a:ea typeface="Calibri" charset="0"/>
                <a:cs typeface="Calibri" charset="0"/>
              </a:rPr>
              <a:t>AND this </a:t>
            </a:r>
            <a:r>
              <a:rPr lang="en-US" sz="1800" dirty="0">
                <a:latin typeface="Calibri" charset="0"/>
                <a:ea typeface="Calibri" charset="0"/>
                <a:cs typeface="Calibri" charset="0"/>
              </a:rPr>
              <a:t>is </a:t>
            </a:r>
            <a:r>
              <a:rPr lang="en-US" sz="1800" dirty="0" smtClean="0">
                <a:latin typeface="Calibri" charset="0"/>
                <a:ea typeface="Calibri" charset="0"/>
                <a:cs typeface="Calibri" charset="0"/>
              </a:rPr>
              <a:t>a </a:t>
            </a:r>
            <a:r>
              <a:rPr lang="en-US" sz="1800" dirty="0">
                <a:latin typeface="Calibri" charset="0"/>
                <a:ea typeface="Calibri" charset="0"/>
                <a:cs typeface="Calibri" charset="0"/>
              </a:rPr>
              <a:t>presidential election, go to </a:t>
            </a:r>
            <a:r>
              <a:rPr lang="en-US" sz="1800" dirty="0" smtClean="0">
                <a:latin typeface="Calibri" charset="0"/>
                <a:ea typeface="Calibri" charset="0"/>
                <a:cs typeface="Calibri" charset="0"/>
              </a:rPr>
              <a:t>7a. </a:t>
            </a:r>
            <a:endParaRPr lang="en-US" sz="1800" dirty="0">
              <a:latin typeface="Calibri" charset="0"/>
              <a:ea typeface="Calibri" charset="0"/>
              <a:cs typeface="Calibri" charset="0"/>
            </a:endParaRPr>
          </a:p>
        </p:txBody>
      </p:sp>
      <p:sp>
        <p:nvSpPr>
          <p:cNvPr id="8" name="Oval 7"/>
          <p:cNvSpPr/>
          <p:nvPr/>
        </p:nvSpPr>
        <p:spPr>
          <a:xfrm>
            <a:off x="1138571" y="2505324"/>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1" name="Oval 10"/>
          <p:cNvSpPr/>
          <p:nvPr/>
        </p:nvSpPr>
        <p:spPr>
          <a:xfrm>
            <a:off x="1138571" y="3548410"/>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2" name="Oval 11"/>
          <p:cNvSpPr/>
          <p:nvPr/>
        </p:nvSpPr>
        <p:spPr>
          <a:xfrm>
            <a:off x="1138571" y="4504163"/>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3" name="Oval 12"/>
          <p:cNvSpPr/>
          <p:nvPr/>
        </p:nvSpPr>
        <p:spPr>
          <a:xfrm>
            <a:off x="1138571" y="5036547"/>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0" name="TextBox 9"/>
          <p:cNvSpPr txBox="1"/>
          <p:nvPr/>
        </p:nvSpPr>
        <p:spPr>
          <a:xfrm>
            <a:off x="3371679" y="732860"/>
            <a:ext cx="3030381" cy="830997"/>
          </a:xfrm>
          <a:prstGeom prst="rect">
            <a:avLst/>
          </a:prstGeom>
          <a:noFill/>
        </p:spPr>
        <p:txBody>
          <a:bodyPr wrap="none" rtlCol="0">
            <a:spAutoFit/>
          </a:bodyPr>
          <a:lstStyle/>
          <a:p>
            <a:pPr algn="r"/>
            <a:r>
              <a:rPr lang="en-US" sz="1200" dirty="0" smtClean="0"/>
              <a:t>Use Cancellation Request form ELECT-427(A).</a:t>
            </a:r>
          </a:p>
          <a:p>
            <a:pPr algn="r"/>
            <a:r>
              <a:rPr lang="en-US" sz="1200" dirty="0"/>
              <a:t>§ </a:t>
            </a:r>
            <a:r>
              <a:rPr lang="en-US" sz="1200" dirty="0" smtClean="0"/>
              <a:t>24.2-401</a:t>
            </a:r>
          </a:p>
          <a:p>
            <a:pPr algn="r"/>
            <a:r>
              <a:rPr lang="en-US" sz="1200" dirty="0" smtClean="0"/>
              <a:t>§ 24.2-402</a:t>
            </a:r>
            <a:endParaRPr lang="en-US" sz="1200" dirty="0"/>
          </a:p>
          <a:p>
            <a:endParaRPr lang="en-US" sz="1200" dirty="0"/>
          </a:p>
        </p:txBody>
      </p:sp>
      <p:sp>
        <p:nvSpPr>
          <p:cNvPr id="14" name="TextBox 13"/>
          <p:cNvSpPr txBox="1"/>
          <p:nvPr/>
        </p:nvSpPr>
        <p:spPr>
          <a:xfrm>
            <a:off x="3609474" y="8703966"/>
            <a:ext cx="4522537" cy="276999"/>
          </a:xfrm>
          <a:prstGeom prst="rect">
            <a:avLst/>
          </a:prstGeom>
          <a:noFill/>
        </p:spPr>
        <p:txBody>
          <a:bodyPr wrap="square" rtlCol="0">
            <a:spAutoFit/>
          </a:bodyPr>
          <a:lstStyle/>
          <a:p>
            <a:r>
              <a:rPr lang="en-US" sz="1200" dirty="0" smtClean="0"/>
              <a:t>Address or name change | What If problem 7b</a:t>
            </a:r>
            <a:endParaRPr lang="en-US" sz="1200" dirty="0"/>
          </a:p>
        </p:txBody>
      </p:sp>
    </p:spTree>
    <p:extLst>
      <p:ext uri="{BB962C8B-B14F-4D97-AF65-F5344CB8AC3E}">
        <p14:creationId xmlns:p14="http://schemas.microsoft.com/office/powerpoint/2010/main" val="2537703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62533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01639" y="3977060"/>
            <a:ext cx="5767934" cy="3945659"/>
          </a:xfrm>
        </p:spPr>
        <p:txBody>
          <a:bodyPr/>
          <a:lstStyle/>
          <a:p>
            <a:pPr lvl="0">
              <a:lnSpc>
                <a:spcPct val="100000"/>
              </a:lnSpc>
              <a:spcBef>
                <a:spcPts val="1000"/>
              </a:spcBef>
            </a:pPr>
            <a:r>
              <a:rPr lang="en-US" dirty="0" smtClean="0"/>
              <a:t>Find the Federal Only Ballot Record Report envelope and follow instructions. </a:t>
            </a:r>
          </a:p>
          <a:p>
            <a:pPr lvl="0">
              <a:lnSpc>
                <a:spcPct val="100000"/>
              </a:lnSpc>
              <a:spcBef>
                <a:spcPts val="1000"/>
              </a:spcBef>
            </a:pPr>
            <a:r>
              <a:rPr lang="en-US" dirty="0" smtClean="0"/>
              <a:t>Open the Federal Only Ballot Record Report envelope.</a:t>
            </a:r>
          </a:p>
          <a:p>
            <a:pPr lvl="0">
              <a:lnSpc>
                <a:spcPct val="100000"/>
              </a:lnSpc>
              <a:spcBef>
                <a:spcPts val="1000"/>
              </a:spcBef>
            </a:pPr>
            <a:r>
              <a:rPr lang="en-US" dirty="0" smtClean="0"/>
              <a:t>Check the voter into the </a:t>
            </a:r>
            <a:r>
              <a:rPr lang="en-US" dirty="0" err="1" smtClean="0"/>
              <a:t>pollbook</a:t>
            </a:r>
            <a:r>
              <a:rPr lang="en-US" dirty="0" smtClean="0"/>
              <a:t>. </a:t>
            </a:r>
          </a:p>
          <a:p>
            <a:pPr lvl="0">
              <a:lnSpc>
                <a:spcPct val="100000"/>
              </a:lnSpc>
              <a:spcBef>
                <a:spcPts val="1000"/>
              </a:spcBef>
            </a:pPr>
            <a:r>
              <a:rPr lang="en-US" dirty="0" smtClean="0"/>
              <a:t>Check the ‘Federal Only’ flag in the upper right corner.</a:t>
            </a:r>
          </a:p>
          <a:p>
            <a:pPr lvl="0">
              <a:lnSpc>
                <a:spcPct val="100000"/>
              </a:lnSpc>
              <a:spcBef>
                <a:spcPts val="1000"/>
              </a:spcBef>
            </a:pPr>
            <a:r>
              <a:rPr lang="en-US" dirty="0" smtClean="0"/>
              <a:t>Give the voter a Federal Only ballot. </a:t>
            </a:r>
          </a:p>
          <a:p>
            <a:pPr marL="1149350" lvl="3" indent="0">
              <a:lnSpc>
                <a:spcPct val="100000"/>
              </a:lnSpc>
              <a:spcBef>
                <a:spcPts val="1000"/>
              </a:spcBef>
              <a:buNone/>
            </a:pPr>
            <a:r>
              <a:rPr lang="en-US" dirty="0" smtClean="0"/>
              <a:t>This voter can only vote for federal offices. </a:t>
            </a:r>
          </a:p>
          <a:p>
            <a:endParaRPr lang="en-US" dirty="0"/>
          </a:p>
        </p:txBody>
      </p:sp>
      <p:sp>
        <p:nvSpPr>
          <p:cNvPr id="6" name="Text Placeholder 5"/>
          <p:cNvSpPr>
            <a:spLocks noGrp="1"/>
          </p:cNvSpPr>
          <p:nvPr>
            <p:ph type="body" sz="quarter" idx="11"/>
          </p:nvPr>
        </p:nvSpPr>
        <p:spPr>
          <a:xfrm>
            <a:off x="1052624" y="1202526"/>
            <a:ext cx="5349436" cy="1524142"/>
          </a:xfrm>
        </p:spPr>
        <p:txBody>
          <a:bodyPr/>
          <a:lstStyle/>
          <a:p>
            <a:pPr>
              <a:lnSpc>
                <a:spcPct val="100000"/>
              </a:lnSpc>
              <a:spcBef>
                <a:spcPts val="1000"/>
              </a:spcBef>
            </a:pPr>
            <a:r>
              <a:rPr lang="en-US" dirty="0" smtClean="0"/>
              <a:t>If you see the federal symbol         in the </a:t>
            </a:r>
            <a:r>
              <a:rPr lang="en-US" dirty="0" err="1" smtClean="0"/>
              <a:t>pollbook</a:t>
            </a:r>
            <a:r>
              <a:rPr lang="en-US" dirty="0" smtClean="0"/>
              <a:t>.</a:t>
            </a:r>
            <a:endParaRPr lang="en-US" dirty="0"/>
          </a:p>
        </p:txBody>
      </p:sp>
      <p:sp>
        <p:nvSpPr>
          <p:cNvPr id="23" name="Text Placeholder 22"/>
          <p:cNvSpPr>
            <a:spLocks noGrp="1"/>
          </p:cNvSpPr>
          <p:nvPr>
            <p:ph type="body" sz="quarter" idx="12"/>
          </p:nvPr>
        </p:nvSpPr>
        <p:spPr>
          <a:xfrm>
            <a:off x="316574" y="1081611"/>
            <a:ext cx="848428" cy="996950"/>
          </a:xfrm>
        </p:spPr>
        <p:txBody>
          <a:bodyPr/>
          <a:lstStyle/>
          <a:p>
            <a:r>
              <a:rPr lang="en-US" smtClean="0"/>
              <a:t>8a</a:t>
            </a:r>
            <a:endParaRPr lang="en-US" dirty="0"/>
          </a:p>
        </p:txBody>
      </p:sp>
      <p:sp>
        <p:nvSpPr>
          <p:cNvPr id="18" name="Text Placeholder 3"/>
          <p:cNvSpPr txBox="1">
            <a:spLocks/>
          </p:cNvSpPr>
          <p:nvPr/>
        </p:nvSpPr>
        <p:spPr>
          <a:xfrm>
            <a:off x="1511672" y="2908572"/>
            <a:ext cx="4169692" cy="870871"/>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1000"/>
              </a:spcBef>
              <a:buNone/>
            </a:pPr>
            <a:r>
              <a:rPr lang="en-US" sz="1800" dirty="0">
                <a:latin typeface="Calibri" charset="0"/>
                <a:ea typeface="Calibri" charset="0"/>
                <a:cs typeface="Calibri" charset="0"/>
              </a:rPr>
              <a:t>If you see the Federal symbol </a:t>
            </a:r>
            <a:r>
              <a:rPr lang="en-US" sz="1800" dirty="0" smtClean="0">
                <a:latin typeface="Calibri" charset="0"/>
                <a:ea typeface="Calibri" charset="0"/>
                <a:cs typeface="Calibri" charset="0"/>
              </a:rPr>
              <a:t>         AND </a:t>
            </a:r>
            <a:r>
              <a:rPr lang="en-US" sz="1800" dirty="0">
                <a:latin typeface="Calibri" charset="0"/>
                <a:ea typeface="Calibri" charset="0"/>
                <a:cs typeface="Calibri" charset="0"/>
              </a:rPr>
              <a:t>the absentee symbol,      </a:t>
            </a:r>
            <a:r>
              <a:rPr lang="en-US" sz="1800" dirty="0" smtClean="0">
                <a:latin typeface="Calibri" charset="0"/>
                <a:ea typeface="Calibri" charset="0"/>
                <a:cs typeface="Calibri" charset="0"/>
              </a:rPr>
              <a:t>        go to 8b or 8c.</a:t>
            </a:r>
          </a:p>
        </p:txBody>
      </p:sp>
      <p:sp>
        <p:nvSpPr>
          <p:cNvPr id="19" name="Oval 18"/>
          <p:cNvSpPr/>
          <p:nvPr/>
        </p:nvSpPr>
        <p:spPr>
          <a:xfrm>
            <a:off x="1135452" y="2954317"/>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20" name="Text Placeholder 3"/>
          <p:cNvSpPr txBox="1">
            <a:spLocks/>
          </p:cNvSpPr>
          <p:nvPr/>
        </p:nvSpPr>
        <p:spPr>
          <a:xfrm>
            <a:off x="1523254" y="2152992"/>
            <a:ext cx="4158110"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1000"/>
              </a:spcBef>
              <a:buNone/>
            </a:pPr>
            <a:r>
              <a:rPr lang="en-US" sz="1800" dirty="0">
                <a:latin typeface="Calibri" charset="0"/>
                <a:ea typeface="Calibri" charset="0"/>
                <a:cs typeface="Calibri" charset="0"/>
              </a:rPr>
              <a:t>The symbol may be in the voter’s details, message box, or ballot style.  </a:t>
            </a:r>
          </a:p>
        </p:txBody>
      </p:sp>
      <p:sp>
        <p:nvSpPr>
          <p:cNvPr id="21" name="Oval 20"/>
          <p:cNvSpPr/>
          <p:nvPr/>
        </p:nvSpPr>
        <p:spPr>
          <a:xfrm>
            <a:off x="1135452" y="2179882"/>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graphicFrame>
        <p:nvGraphicFramePr>
          <p:cNvPr id="12" name="Table 11"/>
          <p:cNvGraphicFramePr>
            <a:graphicFrameLocks noGrp="1"/>
          </p:cNvGraphicFramePr>
          <p:nvPr>
            <p:extLst>
              <p:ext uri="{D42A27DB-BD31-4B8C-83A1-F6EECF244321}">
                <p14:modId xmlns:p14="http://schemas.microsoft.com/office/powerpoint/2010/main" val="1664163908"/>
              </p:ext>
            </p:extLst>
          </p:nvPr>
        </p:nvGraphicFramePr>
        <p:xfrm>
          <a:off x="4254900" y="1256996"/>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r>
                        <a:rPr lang="en-US" sz="1800" dirty="0" smtClean="0"/>
                        <a:t>F</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820823653"/>
              </p:ext>
            </p:extLst>
          </p:nvPr>
        </p:nvGraphicFramePr>
        <p:xfrm>
          <a:off x="4409373" y="2883910"/>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r>
                        <a:rPr lang="en-US" sz="1800" dirty="0" smtClean="0"/>
                        <a:t>F</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52354543"/>
              </p:ext>
            </p:extLst>
          </p:nvPr>
        </p:nvGraphicFramePr>
        <p:xfrm>
          <a:off x="3691111" y="3195930"/>
          <a:ext cx="523537" cy="367077"/>
        </p:xfrm>
        <a:graphic>
          <a:graphicData uri="http://schemas.openxmlformats.org/drawingml/2006/table">
            <a:tbl>
              <a:tblPr firstRow="1" bandRow="1">
                <a:tableStyleId>{5C22544A-7EE6-4342-B048-85BDC9FD1C3A}</a:tableStyleId>
              </a:tblPr>
              <a:tblGrid>
                <a:gridCol w="523537">
                  <a:extLst>
                    <a:ext uri="{9D8B030D-6E8A-4147-A177-3AD203B41FA5}">
                      <a16:colId xmlns:a16="http://schemas.microsoft.com/office/drawing/2014/main" val="20000"/>
                    </a:ext>
                  </a:extLst>
                </a:gridCol>
              </a:tblGrid>
              <a:tr h="367077">
                <a:tc>
                  <a:txBody>
                    <a:bodyPr/>
                    <a:lstStyle/>
                    <a:p>
                      <a:pPr algn="ctr"/>
                      <a:r>
                        <a:rPr lang="en-US" sz="1800" dirty="0" smtClean="0"/>
                        <a:t>AB</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sp>
        <p:nvSpPr>
          <p:cNvPr id="13" name="Oval 12"/>
          <p:cNvSpPr/>
          <p:nvPr/>
        </p:nvSpPr>
        <p:spPr>
          <a:xfrm>
            <a:off x="1147034" y="6241368"/>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6" name="TextBox 15"/>
          <p:cNvSpPr txBox="1"/>
          <p:nvPr/>
        </p:nvSpPr>
        <p:spPr>
          <a:xfrm>
            <a:off x="4596731" y="8703966"/>
            <a:ext cx="4522537" cy="276999"/>
          </a:xfrm>
          <a:prstGeom prst="rect">
            <a:avLst/>
          </a:prstGeom>
          <a:noFill/>
        </p:spPr>
        <p:txBody>
          <a:bodyPr wrap="square" rtlCol="0">
            <a:spAutoFit/>
          </a:bodyPr>
          <a:lstStyle/>
          <a:p>
            <a:r>
              <a:rPr lang="en-US" sz="1200" dirty="0" err="1" smtClean="0"/>
              <a:t>Pollbook</a:t>
            </a:r>
            <a:r>
              <a:rPr lang="en-US" sz="1200" dirty="0" smtClean="0"/>
              <a:t> | What If problem 8a</a:t>
            </a:r>
            <a:endParaRPr lang="en-US" sz="1200" dirty="0"/>
          </a:p>
        </p:txBody>
      </p:sp>
      <p:sp>
        <p:nvSpPr>
          <p:cNvPr id="17" name="TextBox 16"/>
          <p:cNvSpPr txBox="1"/>
          <p:nvPr/>
        </p:nvSpPr>
        <p:spPr>
          <a:xfrm>
            <a:off x="4635062" y="791549"/>
            <a:ext cx="1766998" cy="1015663"/>
          </a:xfrm>
          <a:prstGeom prst="rect">
            <a:avLst/>
          </a:prstGeom>
          <a:noFill/>
        </p:spPr>
        <p:txBody>
          <a:bodyPr wrap="square" rtlCol="0">
            <a:spAutoFit/>
          </a:bodyPr>
          <a:lstStyle/>
          <a:p>
            <a:pPr algn="r"/>
            <a:r>
              <a:rPr lang="en-US" sz="1200" dirty="0"/>
              <a:t>§ 24.2-453</a:t>
            </a:r>
          </a:p>
          <a:p>
            <a:pPr algn="r"/>
            <a:r>
              <a:rPr lang="en-US" sz="1200" dirty="0"/>
              <a:t>§ 24.2-420.1</a:t>
            </a:r>
          </a:p>
          <a:p>
            <a:pPr algn="r"/>
            <a:r>
              <a:rPr lang="en-US" sz="1200" dirty="0"/>
              <a:t>§ 24.2-653.1</a:t>
            </a:r>
          </a:p>
          <a:p>
            <a:pPr algn="r"/>
            <a:r>
              <a:rPr lang="en-US" sz="1200" dirty="0"/>
              <a:t>§ 24.2-708</a:t>
            </a:r>
          </a:p>
          <a:p>
            <a:pPr algn="r"/>
            <a:r>
              <a:rPr lang="en-US" sz="1200" dirty="0"/>
              <a:t>§ 24.2-711</a:t>
            </a:r>
          </a:p>
        </p:txBody>
      </p:sp>
    </p:spTree>
    <p:extLst>
      <p:ext uri="{BB962C8B-B14F-4D97-AF65-F5344CB8AC3E}">
        <p14:creationId xmlns:p14="http://schemas.microsoft.com/office/powerpoint/2010/main" val="7447503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Placeholder 3"/>
          <p:cNvSpPr txBox="1">
            <a:spLocks/>
          </p:cNvSpPr>
          <p:nvPr/>
        </p:nvSpPr>
        <p:spPr>
          <a:xfrm>
            <a:off x="1030148" y="1199535"/>
            <a:ext cx="4658271" cy="1524142"/>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1" kern="1200">
                <a:solidFill>
                  <a:schemeClr val="tx1"/>
                </a:solidFill>
                <a:latin typeface="Calibri" charset="0"/>
                <a:ea typeface="Calibri" charset="0"/>
                <a:cs typeface="Calibri" charset="0"/>
              </a:defRPr>
            </a:lvl1pPr>
            <a:lvl2pPr marL="342900" indent="0" algn="l" defTabSz="685800" rtl="0" eaLnBrk="1" latinLnBrk="0" hangingPunct="1">
              <a:lnSpc>
                <a:spcPct val="90000"/>
              </a:lnSpc>
              <a:spcBef>
                <a:spcPts val="375"/>
              </a:spcBef>
              <a:buFont typeface="Arial" panose="020B0604020202020204" pitchFamily="34" charset="0"/>
              <a:buNone/>
              <a:defRPr sz="2000" b="1" kern="1200">
                <a:solidFill>
                  <a:schemeClr val="tx1"/>
                </a:solidFill>
                <a:latin typeface="Calibri" charset="0"/>
                <a:ea typeface="Calibri" charset="0"/>
                <a:cs typeface="Calibri" charset="0"/>
              </a:defRPr>
            </a:lvl2pPr>
            <a:lvl3pPr marL="685800" indent="0" algn="l" defTabSz="685800" rtl="0" eaLnBrk="1" latinLnBrk="0" hangingPunct="1">
              <a:lnSpc>
                <a:spcPct val="90000"/>
              </a:lnSpc>
              <a:spcBef>
                <a:spcPts val="375"/>
              </a:spcBef>
              <a:buFont typeface="Arial" panose="020B0604020202020204" pitchFamily="34" charset="0"/>
              <a:buNone/>
              <a:defRPr sz="2000" b="1" kern="1200">
                <a:solidFill>
                  <a:schemeClr val="tx1"/>
                </a:solidFill>
                <a:latin typeface="Calibri" charset="0"/>
                <a:ea typeface="Calibri" charset="0"/>
                <a:cs typeface="Calibri" charset="0"/>
              </a:defRPr>
            </a:lvl3pPr>
            <a:lvl4pPr marL="1028700" indent="0" algn="l" defTabSz="685800" rtl="0" eaLnBrk="1" latinLnBrk="0" hangingPunct="1">
              <a:lnSpc>
                <a:spcPct val="90000"/>
              </a:lnSpc>
              <a:spcBef>
                <a:spcPts val="375"/>
              </a:spcBef>
              <a:buFont typeface="Arial" panose="020B0604020202020204" pitchFamily="34" charset="0"/>
              <a:buNone/>
              <a:defRPr sz="2800" b="1" kern="1200">
                <a:solidFill>
                  <a:schemeClr val="accent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2800" b="1" kern="1200">
                <a:solidFill>
                  <a:schemeClr val="accent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000"/>
              </a:spcBef>
            </a:pPr>
            <a:r>
              <a:rPr lang="en-US" dirty="0" smtClean="0"/>
              <a:t>If you see the federal        and absentee symbols 	  next to the voter’s name in the </a:t>
            </a:r>
            <a:r>
              <a:rPr lang="en-US" dirty="0" err="1" smtClean="0"/>
              <a:t>pollbook</a:t>
            </a:r>
            <a:r>
              <a:rPr lang="en-US" dirty="0" smtClean="0"/>
              <a:t> and they have their absentee ballot.  </a:t>
            </a:r>
          </a:p>
          <a:p>
            <a:endParaRPr lang="en-US" dirty="0" smtClean="0"/>
          </a:p>
          <a:p>
            <a:endParaRPr lang="en-US" dirty="0"/>
          </a:p>
        </p:txBody>
      </p:sp>
      <p:sp>
        <p:nvSpPr>
          <p:cNvPr id="17" name="Text Placeholder 16"/>
          <p:cNvSpPr>
            <a:spLocks noGrp="1"/>
          </p:cNvSpPr>
          <p:nvPr>
            <p:ph type="body" sz="quarter" idx="10"/>
          </p:nvPr>
        </p:nvSpPr>
        <p:spPr>
          <a:xfrm>
            <a:off x="402261" y="3714241"/>
            <a:ext cx="5999799" cy="5625362"/>
          </a:xfrm>
        </p:spPr>
        <p:txBody>
          <a:bodyPr/>
          <a:lstStyle/>
          <a:p>
            <a:pPr>
              <a:lnSpc>
                <a:spcPct val="100000"/>
              </a:lnSpc>
              <a:spcBef>
                <a:spcPts val="1000"/>
              </a:spcBef>
            </a:pPr>
            <a:r>
              <a:rPr lang="en-US" dirty="0" smtClean="0"/>
              <a:t>Go to problem 19a.</a:t>
            </a:r>
          </a:p>
          <a:p>
            <a:pPr marL="1095375" lvl="3" indent="-66675">
              <a:lnSpc>
                <a:spcPct val="100000"/>
              </a:lnSpc>
              <a:spcBef>
                <a:spcPts val="1000"/>
              </a:spcBef>
              <a:buNone/>
            </a:pPr>
            <a:r>
              <a:rPr lang="en-US" dirty="0" smtClean="0"/>
              <a:t>	This voter will vote for federal offices only.</a:t>
            </a:r>
            <a:endParaRPr lang="en-US" dirty="0"/>
          </a:p>
        </p:txBody>
      </p:sp>
      <p:sp>
        <p:nvSpPr>
          <p:cNvPr id="24" name="Text Placeholder 23"/>
          <p:cNvSpPr>
            <a:spLocks noGrp="1"/>
          </p:cNvSpPr>
          <p:nvPr>
            <p:ph type="body" sz="quarter" idx="12"/>
          </p:nvPr>
        </p:nvSpPr>
        <p:spPr>
          <a:xfrm>
            <a:off x="316574" y="1081611"/>
            <a:ext cx="848428" cy="996950"/>
          </a:xfrm>
        </p:spPr>
        <p:txBody>
          <a:bodyPr/>
          <a:lstStyle/>
          <a:p>
            <a:r>
              <a:rPr lang="en-US" smtClean="0"/>
              <a:t>8b</a:t>
            </a:r>
            <a:endParaRPr lang="en-US" dirty="0"/>
          </a:p>
        </p:txBody>
      </p:sp>
      <p:sp>
        <p:nvSpPr>
          <p:cNvPr id="9" name="Text Placeholder 3"/>
          <p:cNvSpPr txBox="1">
            <a:spLocks/>
          </p:cNvSpPr>
          <p:nvPr/>
        </p:nvSpPr>
        <p:spPr>
          <a:xfrm>
            <a:off x="1523245" y="2747096"/>
            <a:ext cx="4878813"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1000"/>
              </a:spcBef>
              <a:buNone/>
            </a:pPr>
            <a:r>
              <a:rPr lang="en-US" sz="1800" dirty="0">
                <a:latin typeface="Calibri" charset="0"/>
                <a:ea typeface="Calibri" charset="0"/>
                <a:cs typeface="Calibri" charset="0"/>
              </a:rPr>
              <a:t>I</a:t>
            </a:r>
            <a:r>
              <a:rPr lang="en-US" sz="1800" dirty="0" smtClean="0">
                <a:latin typeface="Calibri" charset="0"/>
                <a:ea typeface="Calibri" charset="0"/>
                <a:cs typeface="Calibri" charset="0"/>
              </a:rPr>
              <a:t>f you only see the federal symbol,</a:t>
            </a:r>
          </a:p>
          <a:p>
            <a:pPr marL="12700" indent="-12700">
              <a:lnSpc>
                <a:spcPct val="100000"/>
              </a:lnSpc>
              <a:spcBef>
                <a:spcPts val="1000"/>
              </a:spcBef>
              <a:buNone/>
            </a:pPr>
            <a:r>
              <a:rPr lang="en-US" sz="1800" dirty="0" smtClean="0">
                <a:latin typeface="Calibri" charset="0"/>
                <a:ea typeface="Calibri" charset="0"/>
                <a:cs typeface="Calibri" charset="0"/>
              </a:rPr>
              <a:t>go to problem 8a. </a:t>
            </a:r>
          </a:p>
        </p:txBody>
      </p:sp>
      <p:sp>
        <p:nvSpPr>
          <p:cNvPr id="20" name="Oval 19"/>
          <p:cNvSpPr/>
          <p:nvPr/>
        </p:nvSpPr>
        <p:spPr>
          <a:xfrm>
            <a:off x="1141104" y="4118508"/>
            <a:ext cx="376220" cy="39472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21" name="Oval 20"/>
          <p:cNvSpPr/>
          <p:nvPr/>
        </p:nvSpPr>
        <p:spPr>
          <a:xfrm>
            <a:off x="1141104" y="2744061"/>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graphicFrame>
        <p:nvGraphicFramePr>
          <p:cNvPr id="11" name="Table 10"/>
          <p:cNvGraphicFramePr>
            <a:graphicFrameLocks noGrp="1"/>
          </p:cNvGraphicFramePr>
          <p:nvPr>
            <p:extLst>
              <p:ext uri="{D42A27DB-BD31-4B8C-83A1-F6EECF244321}">
                <p14:modId xmlns:p14="http://schemas.microsoft.com/office/powerpoint/2010/main" val="1653555598"/>
              </p:ext>
            </p:extLst>
          </p:nvPr>
        </p:nvGraphicFramePr>
        <p:xfrm>
          <a:off x="4893373" y="2679748"/>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r>
                        <a:rPr lang="en-US" sz="1800" dirty="0" smtClean="0"/>
                        <a:t>F</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sp>
        <p:nvSpPr>
          <p:cNvPr id="14" name="TextBox 13"/>
          <p:cNvSpPr txBox="1"/>
          <p:nvPr/>
        </p:nvSpPr>
        <p:spPr>
          <a:xfrm>
            <a:off x="4596731" y="8703966"/>
            <a:ext cx="4522537" cy="276999"/>
          </a:xfrm>
          <a:prstGeom prst="rect">
            <a:avLst/>
          </a:prstGeom>
          <a:noFill/>
        </p:spPr>
        <p:txBody>
          <a:bodyPr wrap="square" rtlCol="0">
            <a:spAutoFit/>
          </a:bodyPr>
          <a:lstStyle/>
          <a:p>
            <a:r>
              <a:rPr lang="en-US" sz="1200" dirty="0" err="1" smtClean="0"/>
              <a:t>Pollbook</a:t>
            </a:r>
            <a:r>
              <a:rPr lang="en-US" sz="1200" dirty="0" smtClean="0"/>
              <a:t> | What If problem 8b</a:t>
            </a:r>
            <a:endParaRPr lang="en-US" sz="1200" dirty="0"/>
          </a:p>
        </p:txBody>
      </p:sp>
      <p:sp>
        <p:nvSpPr>
          <p:cNvPr id="15" name="TextBox 14"/>
          <p:cNvSpPr txBox="1"/>
          <p:nvPr/>
        </p:nvSpPr>
        <p:spPr>
          <a:xfrm>
            <a:off x="4457700" y="692041"/>
            <a:ext cx="1944358" cy="1477328"/>
          </a:xfrm>
          <a:prstGeom prst="rect">
            <a:avLst/>
          </a:prstGeom>
          <a:noFill/>
        </p:spPr>
        <p:txBody>
          <a:bodyPr wrap="square" rtlCol="0">
            <a:spAutoFit/>
          </a:bodyPr>
          <a:lstStyle/>
          <a:p>
            <a:pPr algn="r"/>
            <a:r>
              <a:rPr lang="en-US" sz="1200" dirty="0" smtClean="0"/>
              <a:t>§ </a:t>
            </a:r>
            <a:r>
              <a:rPr lang="en-US" sz="1200" dirty="0"/>
              <a:t>24.2-420.1</a:t>
            </a:r>
          </a:p>
          <a:p>
            <a:pPr algn="r"/>
            <a:r>
              <a:rPr lang="en-US" sz="1200" dirty="0"/>
              <a:t>§ 24.2-453</a:t>
            </a:r>
          </a:p>
          <a:p>
            <a:pPr algn="r"/>
            <a:r>
              <a:rPr lang="en-US" sz="1200" dirty="0" smtClean="0"/>
              <a:t>§ </a:t>
            </a:r>
            <a:r>
              <a:rPr lang="en-US" sz="1200" dirty="0"/>
              <a:t>24.2-653.1</a:t>
            </a:r>
          </a:p>
          <a:p>
            <a:pPr algn="r"/>
            <a:r>
              <a:rPr lang="en-US" sz="1200" dirty="0"/>
              <a:t>§ 24.2-708</a:t>
            </a:r>
          </a:p>
          <a:p>
            <a:pPr algn="r"/>
            <a:r>
              <a:rPr lang="en-US" sz="1200" dirty="0"/>
              <a:t>§ 24.2-711</a:t>
            </a:r>
          </a:p>
          <a:p>
            <a:pPr algn="r"/>
            <a:r>
              <a:rPr lang="en-US" sz="1200" dirty="0"/>
              <a:t>§ 24.2-712</a:t>
            </a:r>
          </a:p>
          <a:p>
            <a:endParaRPr lang="en-US" dirty="0"/>
          </a:p>
        </p:txBody>
      </p:sp>
      <p:graphicFrame>
        <p:nvGraphicFramePr>
          <p:cNvPr id="37" name="Table 36"/>
          <p:cNvGraphicFramePr>
            <a:graphicFrameLocks noGrp="1"/>
          </p:cNvGraphicFramePr>
          <p:nvPr>
            <p:extLst>
              <p:ext uri="{D42A27DB-BD31-4B8C-83A1-F6EECF244321}">
                <p14:modId xmlns:p14="http://schemas.microsoft.com/office/powerpoint/2010/main" val="917857117"/>
              </p:ext>
            </p:extLst>
          </p:nvPr>
        </p:nvGraphicFramePr>
        <p:xfrm>
          <a:off x="3386362" y="1199535"/>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r>
                        <a:rPr lang="en-US" sz="1800" dirty="0" smtClean="0"/>
                        <a:t>F</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graphicFrame>
        <p:nvGraphicFramePr>
          <p:cNvPr id="38" name="Table 37"/>
          <p:cNvGraphicFramePr>
            <a:graphicFrameLocks noGrp="1"/>
          </p:cNvGraphicFramePr>
          <p:nvPr>
            <p:extLst>
              <p:ext uri="{D42A27DB-BD31-4B8C-83A1-F6EECF244321}">
                <p14:modId xmlns:p14="http://schemas.microsoft.com/office/powerpoint/2010/main" val="1049529018"/>
              </p:ext>
            </p:extLst>
          </p:nvPr>
        </p:nvGraphicFramePr>
        <p:xfrm>
          <a:off x="2033377" y="1558798"/>
          <a:ext cx="467042" cy="370840"/>
        </p:xfrm>
        <a:graphic>
          <a:graphicData uri="http://schemas.openxmlformats.org/drawingml/2006/table">
            <a:tbl>
              <a:tblPr firstRow="1" bandRow="1">
                <a:tableStyleId>{5C22544A-7EE6-4342-B048-85BDC9FD1C3A}</a:tableStyleId>
              </a:tblPr>
              <a:tblGrid>
                <a:gridCol w="467042">
                  <a:extLst>
                    <a:ext uri="{9D8B030D-6E8A-4147-A177-3AD203B41FA5}">
                      <a16:colId xmlns:a16="http://schemas.microsoft.com/office/drawing/2014/main" val="20000"/>
                    </a:ext>
                  </a:extLst>
                </a:gridCol>
              </a:tblGrid>
              <a:tr h="370840">
                <a:tc>
                  <a:txBody>
                    <a:bodyPr/>
                    <a:lstStyle/>
                    <a:p>
                      <a:pPr algn="ctr"/>
                      <a:r>
                        <a:rPr lang="en-US" sz="1800" dirty="0" smtClean="0"/>
                        <a:t>AB</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5881166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p:cNvSpPr>
            <a:spLocks noGrp="1"/>
          </p:cNvSpPr>
          <p:nvPr>
            <p:ph type="body" sz="quarter" idx="10"/>
          </p:nvPr>
        </p:nvSpPr>
        <p:spPr>
          <a:xfrm>
            <a:off x="402261" y="2788970"/>
            <a:ext cx="5999799" cy="5625362"/>
          </a:xfrm>
        </p:spPr>
        <p:txBody>
          <a:bodyPr/>
          <a:lstStyle/>
          <a:p>
            <a:pPr>
              <a:lnSpc>
                <a:spcPct val="100000"/>
              </a:lnSpc>
              <a:spcBef>
                <a:spcPts val="1000"/>
              </a:spcBef>
            </a:pPr>
            <a:r>
              <a:rPr lang="en-US" dirty="0" smtClean="0"/>
              <a:t>Go to problem 19 and follow instructions.</a:t>
            </a:r>
          </a:p>
          <a:p>
            <a:pPr marL="1149350" lvl="3" indent="0">
              <a:lnSpc>
                <a:spcPct val="100000"/>
              </a:lnSpc>
              <a:spcBef>
                <a:spcPts val="1000"/>
              </a:spcBef>
              <a:buNone/>
            </a:pPr>
            <a:r>
              <a:rPr lang="en-US" dirty="0" smtClean="0"/>
              <a:t>This voter will vote for federal offices only on a provisional ballot.</a:t>
            </a:r>
          </a:p>
          <a:p>
            <a:pPr marL="1149350" lvl="3" indent="0">
              <a:lnSpc>
                <a:spcPct val="100000"/>
              </a:lnSpc>
              <a:spcBef>
                <a:spcPts val="1000"/>
              </a:spcBef>
              <a:buNone/>
            </a:pPr>
            <a:r>
              <a:rPr lang="en-US" dirty="0" smtClean="0"/>
              <a:t>Use reason code #4.  </a:t>
            </a:r>
            <a:endParaRPr lang="en-US" dirty="0"/>
          </a:p>
        </p:txBody>
      </p:sp>
      <p:sp>
        <p:nvSpPr>
          <p:cNvPr id="4" name="Text Placeholder 3"/>
          <p:cNvSpPr>
            <a:spLocks noGrp="1"/>
          </p:cNvSpPr>
          <p:nvPr>
            <p:ph type="body" sz="quarter" idx="11"/>
          </p:nvPr>
        </p:nvSpPr>
        <p:spPr>
          <a:xfrm>
            <a:off x="1030148" y="1199535"/>
            <a:ext cx="4785861" cy="1524142"/>
          </a:xfrm>
        </p:spPr>
        <p:txBody>
          <a:bodyPr/>
          <a:lstStyle/>
          <a:p>
            <a:pPr>
              <a:lnSpc>
                <a:spcPct val="100000"/>
              </a:lnSpc>
              <a:spcBef>
                <a:spcPts val="1000"/>
              </a:spcBef>
            </a:pPr>
            <a:r>
              <a:rPr lang="en-US" dirty="0"/>
              <a:t>If you see the federal        and absentee symbols 	  next to the voter’s name in the </a:t>
            </a:r>
            <a:r>
              <a:rPr lang="en-US" dirty="0" err="1"/>
              <a:t>pollbook</a:t>
            </a:r>
            <a:r>
              <a:rPr lang="en-US" dirty="0"/>
              <a:t> and they DO NOT have their absentee ballot.  </a:t>
            </a:r>
          </a:p>
          <a:p>
            <a:endParaRPr lang="en-US" dirty="0"/>
          </a:p>
          <a:p>
            <a:endParaRPr lang="en-US" dirty="0"/>
          </a:p>
        </p:txBody>
      </p:sp>
      <p:sp>
        <p:nvSpPr>
          <p:cNvPr id="7" name="Text Placeholder 6"/>
          <p:cNvSpPr>
            <a:spLocks noGrp="1"/>
          </p:cNvSpPr>
          <p:nvPr>
            <p:ph type="body" sz="quarter" idx="12"/>
          </p:nvPr>
        </p:nvSpPr>
        <p:spPr>
          <a:xfrm>
            <a:off x="316576" y="1070978"/>
            <a:ext cx="848428" cy="996950"/>
          </a:xfrm>
        </p:spPr>
        <p:txBody>
          <a:bodyPr/>
          <a:lstStyle/>
          <a:p>
            <a:r>
              <a:rPr lang="en-US" smtClean="0"/>
              <a:t>8c</a:t>
            </a:r>
            <a:endParaRPr lang="en-US" dirty="0"/>
          </a:p>
        </p:txBody>
      </p:sp>
      <p:sp>
        <p:nvSpPr>
          <p:cNvPr id="11" name="Text Placeholder 16"/>
          <p:cNvSpPr txBox="1">
            <a:spLocks/>
          </p:cNvSpPr>
          <p:nvPr/>
        </p:nvSpPr>
        <p:spPr>
          <a:xfrm>
            <a:off x="1322428" y="993015"/>
            <a:ext cx="5079631" cy="1524142"/>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800" b="1" kern="1200">
                <a:solidFill>
                  <a:schemeClr val="tx1"/>
                </a:solidFill>
                <a:latin typeface="Calibri" charset="0"/>
                <a:ea typeface="Calibri" charset="0"/>
                <a:cs typeface="Calibri" charset="0"/>
              </a:defRPr>
            </a:lvl1pPr>
            <a:lvl2pPr marL="342900" indent="0" algn="l" defTabSz="685800" rtl="0" eaLnBrk="1" latinLnBrk="0" hangingPunct="1">
              <a:lnSpc>
                <a:spcPct val="90000"/>
              </a:lnSpc>
              <a:spcBef>
                <a:spcPts val="375"/>
              </a:spcBef>
              <a:buFont typeface="Arial" panose="020B0604020202020204" pitchFamily="34" charset="0"/>
              <a:buNone/>
              <a:defRPr sz="2800" b="1" kern="1200">
                <a:solidFill>
                  <a:schemeClr val="tx1"/>
                </a:solidFill>
                <a:latin typeface="Calibri" charset="0"/>
                <a:ea typeface="Calibri" charset="0"/>
                <a:cs typeface="Calibri" charset="0"/>
              </a:defRPr>
            </a:lvl2pPr>
            <a:lvl3pPr marL="685800" indent="0" algn="l" defTabSz="685800" rtl="0" eaLnBrk="1" latinLnBrk="0" hangingPunct="1">
              <a:lnSpc>
                <a:spcPct val="90000"/>
              </a:lnSpc>
              <a:spcBef>
                <a:spcPts val="375"/>
              </a:spcBef>
              <a:buFont typeface="Arial" panose="020B0604020202020204" pitchFamily="34" charset="0"/>
              <a:buNone/>
              <a:defRPr sz="2800" b="1" kern="1200">
                <a:solidFill>
                  <a:schemeClr val="tx1"/>
                </a:solidFill>
                <a:latin typeface="Calibri" charset="0"/>
                <a:ea typeface="Calibri" charset="0"/>
                <a:cs typeface="Calibri" charset="0"/>
              </a:defRPr>
            </a:lvl3pPr>
            <a:lvl4pPr marL="1028700" indent="0" algn="l" defTabSz="685800" rtl="0" eaLnBrk="1" latinLnBrk="0" hangingPunct="1">
              <a:lnSpc>
                <a:spcPct val="90000"/>
              </a:lnSpc>
              <a:spcBef>
                <a:spcPts val="375"/>
              </a:spcBef>
              <a:buFont typeface="Arial" panose="020B0604020202020204" pitchFamily="34" charset="0"/>
              <a:buNone/>
              <a:defRPr sz="2800" b="1" kern="1200">
                <a:solidFill>
                  <a:schemeClr val="accent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2800" b="1" kern="1200">
                <a:solidFill>
                  <a:schemeClr val="accent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70939894"/>
              </p:ext>
            </p:extLst>
          </p:nvPr>
        </p:nvGraphicFramePr>
        <p:xfrm>
          <a:off x="3386362" y="1199535"/>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r>
                        <a:rPr lang="en-US" sz="1800" dirty="0" smtClean="0"/>
                        <a:t>F</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725326166"/>
              </p:ext>
            </p:extLst>
          </p:nvPr>
        </p:nvGraphicFramePr>
        <p:xfrm>
          <a:off x="2033377" y="1558798"/>
          <a:ext cx="467042" cy="370840"/>
        </p:xfrm>
        <a:graphic>
          <a:graphicData uri="http://schemas.openxmlformats.org/drawingml/2006/table">
            <a:tbl>
              <a:tblPr firstRow="1" bandRow="1">
                <a:tableStyleId>{5C22544A-7EE6-4342-B048-85BDC9FD1C3A}</a:tableStyleId>
              </a:tblPr>
              <a:tblGrid>
                <a:gridCol w="467042">
                  <a:extLst>
                    <a:ext uri="{9D8B030D-6E8A-4147-A177-3AD203B41FA5}">
                      <a16:colId xmlns:a16="http://schemas.microsoft.com/office/drawing/2014/main" val="20000"/>
                    </a:ext>
                  </a:extLst>
                </a:gridCol>
              </a:tblGrid>
              <a:tr h="370840">
                <a:tc>
                  <a:txBody>
                    <a:bodyPr/>
                    <a:lstStyle/>
                    <a:p>
                      <a:pPr algn="ctr"/>
                      <a:r>
                        <a:rPr lang="en-US" sz="1800" dirty="0" smtClean="0"/>
                        <a:t>AB</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sp>
        <p:nvSpPr>
          <p:cNvPr id="13" name="Oval 12"/>
          <p:cNvSpPr/>
          <p:nvPr/>
        </p:nvSpPr>
        <p:spPr>
          <a:xfrm>
            <a:off x="1135824" y="3206367"/>
            <a:ext cx="376220" cy="39472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0" name="TextBox 9"/>
          <p:cNvSpPr txBox="1"/>
          <p:nvPr/>
        </p:nvSpPr>
        <p:spPr>
          <a:xfrm>
            <a:off x="4596731" y="8703966"/>
            <a:ext cx="4522537" cy="276999"/>
          </a:xfrm>
          <a:prstGeom prst="rect">
            <a:avLst/>
          </a:prstGeom>
          <a:noFill/>
        </p:spPr>
        <p:txBody>
          <a:bodyPr wrap="square" rtlCol="0">
            <a:spAutoFit/>
          </a:bodyPr>
          <a:lstStyle/>
          <a:p>
            <a:r>
              <a:rPr lang="en-US" sz="1200" dirty="0" err="1" smtClean="0"/>
              <a:t>Pollbook</a:t>
            </a:r>
            <a:r>
              <a:rPr lang="en-US" sz="1200" dirty="0" smtClean="0"/>
              <a:t> | What If problem 8c</a:t>
            </a:r>
            <a:endParaRPr lang="en-US" sz="1200" dirty="0"/>
          </a:p>
        </p:txBody>
      </p:sp>
    </p:spTree>
    <p:extLst>
      <p:ext uri="{BB962C8B-B14F-4D97-AF65-F5344CB8AC3E}">
        <p14:creationId xmlns:p14="http://schemas.microsoft.com/office/powerpoint/2010/main" val="13177225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p:cNvSpPr>
            <a:spLocks noGrp="1"/>
          </p:cNvSpPr>
          <p:nvPr>
            <p:ph type="body" sz="quarter" idx="10"/>
          </p:nvPr>
        </p:nvSpPr>
        <p:spPr>
          <a:xfrm>
            <a:off x="402261" y="3309019"/>
            <a:ext cx="5999799" cy="5625362"/>
          </a:xfrm>
        </p:spPr>
        <p:txBody>
          <a:bodyPr/>
          <a:lstStyle/>
          <a:p>
            <a:pPr>
              <a:lnSpc>
                <a:spcPct val="100000"/>
              </a:lnSpc>
              <a:spcBef>
                <a:spcPts val="1000"/>
              </a:spcBef>
            </a:pPr>
            <a:r>
              <a:rPr lang="en-US" dirty="0" smtClean="0"/>
              <a:t>Check for correct spelling or a recent name change.</a:t>
            </a:r>
          </a:p>
          <a:p>
            <a:pPr marL="1149350" lvl="3" indent="0">
              <a:lnSpc>
                <a:spcPct val="100000"/>
              </a:lnSpc>
              <a:spcBef>
                <a:spcPts val="1000"/>
              </a:spcBef>
              <a:buNone/>
            </a:pPr>
            <a:r>
              <a:rPr lang="en-US" dirty="0" smtClean="0"/>
              <a:t>Make sure to look in the </a:t>
            </a:r>
            <a:r>
              <a:rPr lang="en-US" dirty="0" err="1" smtClean="0"/>
              <a:t>pollbook</a:t>
            </a:r>
            <a:r>
              <a:rPr lang="en-US" dirty="0" smtClean="0"/>
              <a:t>, the end of the alphabetical section in the </a:t>
            </a:r>
            <a:r>
              <a:rPr lang="en-US" dirty="0" err="1" smtClean="0"/>
              <a:t>pollbook</a:t>
            </a:r>
            <a:r>
              <a:rPr lang="en-US" dirty="0" smtClean="0"/>
              <a:t>, and any other listings provided by the General Registrar. </a:t>
            </a:r>
          </a:p>
          <a:p>
            <a:pPr>
              <a:lnSpc>
                <a:spcPct val="100000"/>
              </a:lnSpc>
              <a:spcBef>
                <a:spcPts val="1000"/>
              </a:spcBef>
            </a:pPr>
            <a:r>
              <a:rPr lang="en-US" dirty="0" smtClean="0"/>
              <a:t>Check if voter is in the right polling place.</a:t>
            </a:r>
          </a:p>
          <a:p>
            <a:pPr marL="342900" lvl="1" indent="0">
              <a:lnSpc>
                <a:spcPct val="100000"/>
              </a:lnSpc>
              <a:spcBef>
                <a:spcPts val="1000"/>
              </a:spcBef>
              <a:buNone/>
            </a:pPr>
            <a:r>
              <a:rPr lang="en-US" dirty="0" smtClean="0"/>
              <a:t>Ask for their:</a:t>
            </a:r>
          </a:p>
          <a:p>
            <a:pPr lvl="1">
              <a:lnSpc>
                <a:spcPct val="100000"/>
              </a:lnSpc>
              <a:spcBef>
                <a:spcPts val="1000"/>
              </a:spcBef>
              <a:buFont typeface="Arial" charset="0"/>
              <a:buChar char="•"/>
            </a:pPr>
            <a:r>
              <a:rPr lang="en-US" dirty="0" smtClean="0"/>
              <a:t>Address.</a:t>
            </a:r>
          </a:p>
          <a:p>
            <a:pPr lvl="1">
              <a:lnSpc>
                <a:spcPct val="100000"/>
              </a:lnSpc>
              <a:spcBef>
                <a:spcPts val="1000"/>
              </a:spcBef>
              <a:buFont typeface="Arial" charset="0"/>
              <a:buChar char="•"/>
            </a:pPr>
            <a:r>
              <a:rPr lang="en-US" dirty="0" smtClean="0"/>
              <a:t>when/where they registered to vote</a:t>
            </a:r>
          </a:p>
          <a:p>
            <a:pPr lvl="1">
              <a:lnSpc>
                <a:spcPct val="100000"/>
              </a:lnSpc>
              <a:spcBef>
                <a:spcPts val="1000"/>
              </a:spcBef>
              <a:buFont typeface="Arial" charset="0"/>
              <a:buChar char="•"/>
            </a:pPr>
            <a:r>
              <a:rPr lang="en-US" dirty="0" smtClean="0"/>
              <a:t>when/where they last voted</a:t>
            </a:r>
          </a:p>
          <a:p>
            <a:pPr marL="1149350" lvl="3" indent="0">
              <a:lnSpc>
                <a:spcPct val="100000"/>
              </a:lnSpc>
              <a:spcBef>
                <a:spcPts val="1000"/>
              </a:spcBef>
              <a:buNone/>
            </a:pPr>
            <a:r>
              <a:rPr lang="en-US" dirty="0" smtClean="0"/>
              <a:t>If the voter has any documentation or receipts,      collect and turn into Election Office. </a:t>
            </a:r>
          </a:p>
          <a:p>
            <a:pPr>
              <a:lnSpc>
                <a:spcPct val="100000"/>
              </a:lnSpc>
              <a:spcBef>
                <a:spcPts val="1000"/>
              </a:spcBef>
            </a:pPr>
            <a:r>
              <a:rPr lang="en-US" dirty="0" smtClean="0"/>
              <a:t>Go to problem 12a and have voter vote provisionally. </a:t>
            </a:r>
          </a:p>
          <a:p>
            <a:endParaRPr lang="en-US" dirty="0"/>
          </a:p>
        </p:txBody>
      </p:sp>
      <p:sp>
        <p:nvSpPr>
          <p:cNvPr id="3" name="Text Placeholder 2"/>
          <p:cNvSpPr>
            <a:spLocks noGrp="1"/>
          </p:cNvSpPr>
          <p:nvPr>
            <p:ph type="body" sz="quarter" idx="11"/>
          </p:nvPr>
        </p:nvSpPr>
        <p:spPr>
          <a:xfrm>
            <a:off x="1063256" y="1273966"/>
            <a:ext cx="5338803" cy="1524142"/>
          </a:xfrm>
        </p:spPr>
        <p:txBody>
          <a:bodyPr/>
          <a:lstStyle/>
          <a:p>
            <a:r>
              <a:rPr lang="en-US" smtClean="0"/>
              <a:t>The voter’s name is not in the </a:t>
            </a:r>
            <a:r>
              <a:rPr lang="en-US" dirty="0" err="1" smtClean="0"/>
              <a:t>pollbook</a:t>
            </a:r>
            <a:r>
              <a:rPr lang="en-US" dirty="0" smtClean="0"/>
              <a:t>.</a:t>
            </a:r>
            <a:endParaRPr lang="en-US" dirty="0"/>
          </a:p>
        </p:txBody>
      </p:sp>
      <p:sp>
        <p:nvSpPr>
          <p:cNvPr id="4" name="Text Placeholder 3"/>
          <p:cNvSpPr>
            <a:spLocks noGrp="1"/>
          </p:cNvSpPr>
          <p:nvPr>
            <p:ph type="body" sz="quarter" idx="12"/>
          </p:nvPr>
        </p:nvSpPr>
        <p:spPr>
          <a:xfrm>
            <a:off x="305941" y="1070978"/>
            <a:ext cx="848428" cy="996950"/>
          </a:xfrm>
        </p:spPr>
        <p:txBody>
          <a:bodyPr/>
          <a:lstStyle/>
          <a:p>
            <a:r>
              <a:rPr lang="en-US" dirty="0" smtClean="0"/>
              <a:t>9</a:t>
            </a:r>
            <a:endParaRPr lang="en-US" dirty="0"/>
          </a:p>
        </p:txBody>
      </p:sp>
      <p:sp>
        <p:nvSpPr>
          <p:cNvPr id="6" name="Text Placeholder 3"/>
          <p:cNvSpPr txBox="1">
            <a:spLocks/>
          </p:cNvSpPr>
          <p:nvPr/>
        </p:nvSpPr>
        <p:spPr>
          <a:xfrm>
            <a:off x="1523254" y="1899014"/>
            <a:ext cx="4623486"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1000"/>
              </a:spcBef>
              <a:buNone/>
            </a:pPr>
            <a:r>
              <a:rPr lang="en-US" sz="1800" dirty="0" smtClean="0">
                <a:latin typeface="Calibri" charset="0"/>
                <a:ea typeface="Calibri" charset="0"/>
                <a:cs typeface="Calibri" charset="0"/>
              </a:rPr>
              <a:t>If the voter is in the military, recently discharged, or returning from overseas they may be able to register today.</a:t>
            </a:r>
          </a:p>
          <a:p>
            <a:pPr marL="0" indent="0">
              <a:lnSpc>
                <a:spcPct val="100000"/>
              </a:lnSpc>
              <a:spcBef>
                <a:spcPts val="1000"/>
              </a:spcBef>
              <a:buNone/>
            </a:pPr>
            <a:r>
              <a:rPr lang="en-US" sz="1800" b="1" dirty="0" smtClean="0">
                <a:latin typeface="Calibri" charset="0"/>
                <a:ea typeface="Calibri" charset="0"/>
                <a:cs typeface="Calibri" charset="0"/>
              </a:rPr>
              <a:t>Call the General Registrar. </a:t>
            </a:r>
            <a:r>
              <a:rPr lang="en-US" sz="1800" dirty="0" smtClean="0">
                <a:latin typeface="Calibri" charset="0"/>
                <a:ea typeface="Calibri" charset="0"/>
                <a:cs typeface="Calibri" charset="0"/>
              </a:rPr>
              <a:t> </a:t>
            </a:r>
          </a:p>
          <a:p>
            <a:pPr marL="342900" lvl="1" indent="0">
              <a:lnSpc>
                <a:spcPct val="100000"/>
              </a:lnSpc>
              <a:spcBef>
                <a:spcPts val="1000"/>
              </a:spcBef>
              <a:buNone/>
            </a:pPr>
            <a:endParaRPr lang="en-US" sz="1800" dirty="0" smtClean="0">
              <a:latin typeface="Calibri" charset="0"/>
              <a:ea typeface="Calibri" charset="0"/>
              <a:cs typeface="Calibri" charset="0"/>
            </a:endParaRPr>
          </a:p>
          <a:p>
            <a:pPr>
              <a:lnSpc>
                <a:spcPct val="100000"/>
              </a:lnSpc>
              <a:spcBef>
                <a:spcPts val="1000"/>
              </a:spcBef>
            </a:pPr>
            <a:endParaRPr lang="en-US" sz="1800" dirty="0" smtClean="0">
              <a:latin typeface="Calibri" charset="0"/>
              <a:ea typeface="Calibri" charset="0"/>
              <a:cs typeface="Calibri" charset="0"/>
            </a:endParaRPr>
          </a:p>
          <a:p>
            <a:pPr marL="0" indent="0">
              <a:lnSpc>
                <a:spcPct val="100000"/>
              </a:lnSpc>
              <a:spcBef>
                <a:spcPts val="1000"/>
              </a:spcBef>
              <a:buNone/>
            </a:pPr>
            <a:endParaRPr lang="en-US" sz="1800" dirty="0" smtClean="0">
              <a:latin typeface="Calibri" charset="0"/>
              <a:ea typeface="Calibri" charset="0"/>
              <a:cs typeface="Calibri" charset="0"/>
            </a:endParaRPr>
          </a:p>
        </p:txBody>
      </p:sp>
      <p:sp>
        <p:nvSpPr>
          <p:cNvPr id="8" name="Oval 7"/>
          <p:cNvSpPr/>
          <p:nvPr/>
        </p:nvSpPr>
        <p:spPr>
          <a:xfrm>
            <a:off x="1140676" y="3756773"/>
            <a:ext cx="376220" cy="39472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9" name="Oval 8"/>
          <p:cNvSpPr/>
          <p:nvPr/>
        </p:nvSpPr>
        <p:spPr>
          <a:xfrm>
            <a:off x="1140676" y="1978280"/>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0" name="Oval 9"/>
          <p:cNvSpPr/>
          <p:nvPr/>
        </p:nvSpPr>
        <p:spPr>
          <a:xfrm>
            <a:off x="1158609" y="6754700"/>
            <a:ext cx="376220" cy="39472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2" name="TextBox 11"/>
          <p:cNvSpPr txBox="1"/>
          <p:nvPr/>
        </p:nvSpPr>
        <p:spPr>
          <a:xfrm>
            <a:off x="4596731" y="8703966"/>
            <a:ext cx="4522537" cy="276999"/>
          </a:xfrm>
          <a:prstGeom prst="rect">
            <a:avLst/>
          </a:prstGeom>
          <a:noFill/>
        </p:spPr>
        <p:txBody>
          <a:bodyPr wrap="square" rtlCol="0">
            <a:spAutoFit/>
          </a:bodyPr>
          <a:lstStyle/>
          <a:p>
            <a:r>
              <a:rPr lang="en-US" sz="1200" dirty="0" err="1" smtClean="0"/>
              <a:t>Pollbook</a:t>
            </a:r>
            <a:r>
              <a:rPr lang="en-US" sz="1200" dirty="0" smtClean="0"/>
              <a:t> | What If problem 9</a:t>
            </a:r>
            <a:endParaRPr lang="en-US" sz="1200" dirty="0"/>
          </a:p>
        </p:txBody>
      </p:sp>
    </p:spTree>
    <p:extLst>
      <p:ext uri="{BB962C8B-B14F-4D97-AF65-F5344CB8AC3E}">
        <p14:creationId xmlns:p14="http://schemas.microsoft.com/office/powerpoint/2010/main" val="479660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1" y="3068727"/>
            <a:ext cx="5999799" cy="5625362"/>
          </a:xfrm>
        </p:spPr>
        <p:txBody>
          <a:bodyPr/>
          <a:lstStyle/>
          <a:p>
            <a:r>
              <a:rPr lang="en-US" dirty="0" smtClean="0"/>
              <a:t>Find the Affirmation of Eligibility form.</a:t>
            </a:r>
          </a:p>
          <a:p>
            <a:r>
              <a:rPr lang="en-US" dirty="0" smtClean="0"/>
              <a:t>Fill out and initial Section A and check Box B. </a:t>
            </a:r>
          </a:p>
          <a:p>
            <a:r>
              <a:rPr lang="en-US" dirty="0" smtClean="0"/>
              <a:t>Have voter fill out and sign Section B – Affirmation of Voter. </a:t>
            </a:r>
          </a:p>
          <a:p>
            <a:r>
              <a:rPr lang="en-US" dirty="0" smtClean="0"/>
              <a:t>Enter the voter’s name and address only into the </a:t>
            </a:r>
            <a:r>
              <a:rPr lang="en-US" dirty="0" err="1" smtClean="0"/>
              <a:t>pollbook</a:t>
            </a:r>
            <a:r>
              <a:rPr lang="en-US" dirty="0" smtClean="0"/>
              <a:t>. </a:t>
            </a:r>
          </a:p>
          <a:p>
            <a:pPr marL="342900" lvl="1" indent="0">
              <a:buNone/>
            </a:pPr>
            <a:r>
              <a:rPr lang="en-US" dirty="0" smtClean="0"/>
              <a:t>OR</a:t>
            </a:r>
          </a:p>
          <a:p>
            <a:pPr marL="342900" lvl="1" indent="0">
              <a:buNone/>
            </a:pPr>
            <a:r>
              <a:rPr lang="en-US" dirty="0" smtClean="0"/>
              <a:t>Follow instructions on EPB to add voter’s name and address.</a:t>
            </a:r>
          </a:p>
          <a:p>
            <a:r>
              <a:rPr lang="en-US" dirty="0" smtClean="0"/>
              <a:t>State voter’s name and address as provided by the voter.  </a:t>
            </a:r>
          </a:p>
          <a:p>
            <a:r>
              <a:rPr lang="en-US" dirty="0" smtClean="0"/>
              <a:t>In </a:t>
            </a:r>
            <a:r>
              <a:rPr lang="en-US" dirty="0" err="1" smtClean="0"/>
              <a:t>pollbook</a:t>
            </a:r>
            <a:r>
              <a:rPr lang="en-US" dirty="0" smtClean="0"/>
              <a:t>, mark off the next PBC number and write PBC number and ‘S’.</a:t>
            </a:r>
          </a:p>
          <a:p>
            <a:pPr marL="342900" lvl="1" indent="0">
              <a:buNone/>
            </a:pPr>
            <a:r>
              <a:rPr lang="en-US" dirty="0" smtClean="0"/>
              <a:t>OR</a:t>
            </a:r>
          </a:p>
          <a:p>
            <a:pPr marL="342900" lvl="1" indent="0">
              <a:buNone/>
            </a:pPr>
            <a:r>
              <a:rPr lang="en-US" dirty="0" smtClean="0"/>
              <a:t>Check the ‘S’ flag in the upper right corner.</a:t>
            </a:r>
          </a:p>
          <a:p>
            <a:r>
              <a:rPr lang="en-US" dirty="0" smtClean="0"/>
              <a:t>Have voter cast vote as normal. </a:t>
            </a:r>
            <a:endParaRPr lang="en-US" dirty="0"/>
          </a:p>
        </p:txBody>
      </p:sp>
      <p:sp>
        <p:nvSpPr>
          <p:cNvPr id="3" name="Text Placeholder 2"/>
          <p:cNvSpPr>
            <a:spLocks noGrp="1"/>
          </p:cNvSpPr>
          <p:nvPr>
            <p:ph type="body" sz="quarter" idx="11"/>
          </p:nvPr>
        </p:nvSpPr>
        <p:spPr>
          <a:xfrm>
            <a:off x="1063256" y="1220801"/>
            <a:ext cx="5338803" cy="1524142"/>
          </a:xfrm>
        </p:spPr>
        <p:txBody>
          <a:bodyPr/>
          <a:lstStyle/>
          <a:p>
            <a:r>
              <a:rPr lang="en-US" dirty="0" smtClean="0"/>
              <a:t>The voter’s name is not in the </a:t>
            </a:r>
            <a:r>
              <a:rPr lang="en-US" dirty="0" err="1" smtClean="0"/>
              <a:t>pollbook</a:t>
            </a:r>
            <a:r>
              <a:rPr lang="en-US" dirty="0" smtClean="0"/>
              <a:t>,</a:t>
            </a:r>
          </a:p>
          <a:p>
            <a:r>
              <a:rPr lang="en-US" dirty="0" smtClean="0"/>
              <a:t>but it should be.</a:t>
            </a:r>
            <a:endParaRPr lang="en-US" dirty="0"/>
          </a:p>
        </p:txBody>
      </p:sp>
      <p:sp>
        <p:nvSpPr>
          <p:cNvPr id="4" name="Text Placeholder 3"/>
          <p:cNvSpPr>
            <a:spLocks noGrp="1"/>
          </p:cNvSpPr>
          <p:nvPr>
            <p:ph type="body" sz="quarter" idx="12"/>
          </p:nvPr>
        </p:nvSpPr>
        <p:spPr>
          <a:xfrm>
            <a:off x="295310" y="1070978"/>
            <a:ext cx="848428" cy="996950"/>
          </a:xfrm>
        </p:spPr>
        <p:txBody>
          <a:bodyPr/>
          <a:lstStyle/>
          <a:p>
            <a:r>
              <a:rPr lang="en-US" smtClean="0"/>
              <a:t>10</a:t>
            </a:r>
            <a:endParaRPr lang="en-US" dirty="0"/>
          </a:p>
        </p:txBody>
      </p:sp>
      <p:sp>
        <p:nvSpPr>
          <p:cNvPr id="7" name="Text Placeholder 3"/>
          <p:cNvSpPr txBox="1">
            <a:spLocks/>
          </p:cNvSpPr>
          <p:nvPr/>
        </p:nvSpPr>
        <p:spPr>
          <a:xfrm>
            <a:off x="1516896" y="2238110"/>
            <a:ext cx="4629844"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600"/>
              </a:spcBef>
              <a:buNone/>
            </a:pPr>
            <a:r>
              <a:rPr lang="en-US" sz="1800" dirty="0" smtClean="0">
                <a:latin typeface="Calibri" charset="0"/>
                <a:ea typeface="Calibri" charset="0"/>
                <a:cs typeface="Calibri" charset="0"/>
              </a:rPr>
              <a:t>Call the General Registrar and follow their instructions. </a:t>
            </a:r>
            <a:r>
              <a:rPr lang="en-US" sz="1800" b="1" dirty="0" smtClean="0">
                <a:latin typeface="Calibri" charset="0"/>
                <a:ea typeface="Calibri" charset="0"/>
                <a:cs typeface="Calibri" charset="0"/>
              </a:rPr>
              <a:t> </a:t>
            </a:r>
            <a:r>
              <a:rPr lang="en-US" sz="1800" dirty="0" smtClean="0">
                <a:latin typeface="Calibri" charset="0"/>
                <a:ea typeface="Calibri" charset="0"/>
                <a:cs typeface="Calibri" charset="0"/>
              </a:rPr>
              <a:t> </a:t>
            </a:r>
          </a:p>
          <a:p>
            <a:pPr marL="342900" lvl="1" indent="0">
              <a:lnSpc>
                <a:spcPct val="100000"/>
              </a:lnSpc>
              <a:spcBef>
                <a:spcPts val="600"/>
              </a:spcBef>
              <a:buNone/>
            </a:pPr>
            <a:endParaRPr lang="en-US" sz="1800" dirty="0" smtClean="0">
              <a:latin typeface="Calibri" charset="0"/>
              <a:ea typeface="Calibri" charset="0"/>
              <a:cs typeface="Calibri" charset="0"/>
            </a:endParaRPr>
          </a:p>
          <a:p>
            <a:pPr>
              <a:lnSpc>
                <a:spcPct val="100000"/>
              </a:lnSpc>
              <a:spcBef>
                <a:spcPts val="600"/>
              </a:spcBef>
            </a:pPr>
            <a:endParaRPr lang="en-US" sz="1800" dirty="0" smtClean="0">
              <a:latin typeface="Calibri" charset="0"/>
              <a:ea typeface="Calibri" charset="0"/>
              <a:cs typeface="Calibri" charset="0"/>
            </a:endParaRPr>
          </a:p>
          <a:p>
            <a:pPr marL="0" indent="0">
              <a:lnSpc>
                <a:spcPct val="100000"/>
              </a:lnSpc>
              <a:buNone/>
            </a:pPr>
            <a:endParaRPr lang="en-US" sz="1800" dirty="0" smtClean="0">
              <a:latin typeface="Calibri" charset="0"/>
              <a:ea typeface="Calibri" charset="0"/>
              <a:cs typeface="Calibri" charset="0"/>
            </a:endParaRPr>
          </a:p>
        </p:txBody>
      </p:sp>
      <p:sp>
        <p:nvSpPr>
          <p:cNvPr id="8" name="Oval 7"/>
          <p:cNvSpPr/>
          <p:nvPr/>
        </p:nvSpPr>
        <p:spPr>
          <a:xfrm>
            <a:off x="1140676" y="2326832"/>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0" name="TextBox 9"/>
          <p:cNvSpPr txBox="1"/>
          <p:nvPr/>
        </p:nvSpPr>
        <p:spPr>
          <a:xfrm>
            <a:off x="4596731" y="8703966"/>
            <a:ext cx="4522537" cy="276999"/>
          </a:xfrm>
          <a:prstGeom prst="rect">
            <a:avLst/>
          </a:prstGeom>
          <a:noFill/>
        </p:spPr>
        <p:txBody>
          <a:bodyPr wrap="square" rtlCol="0">
            <a:spAutoFit/>
          </a:bodyPr>
          <a:lstStyle/>
          <a:p>
            <a:r>
              <a:rPr lang="en-US" sz="1200" dirty="0" err="1" smtClean="0"/>
              <a:t>Pollbook</a:t>
            </a:r>
            <a:r>
              <a:rPr lang="en-US" sz="1200" dirty="0" smtClean="0"/>
              <a:t> | What If problem 10</a:t>
            </a:r>
            <a:endParaRPr lang="en-US" sz="1200" dirty="0"/>
          </a:p>
        </p:txBody>
      </p:sp>
      <p:sp>
        <p:nvSpPr>
          <p:cNvPr id="9" name="TextBox 8"/>
          <p:cNvSpPr txBox="1"/>
          <p:nvPr/>
        </p:nvSpPr>
        <p:spPr>
          <a:xfrm>
            <a:off x="2918413" y="721202"/>
            <a:ext cx="3483646" cy="738664"/>
          </a:xfrm>
          <a:prstGeom prst="rect">
            <a:avLst/>
          </a:prstGeom>
          <a:noFill/>
        </p:spPr>
        <p:txBody>
          <a:bodyPr wrap="none" rtlCol="0">
            <a:spAutoFit/>
          </a:bodyPr>
          <a:lstStyle/>
          <a:p>
            <a:pPr algn="r"/>
            <a:r>
              <a:rPr lang="en-US" sz="1200" dirty="0" smtClean="0"/>
              <a:t>Use Affirmation of Eligibility form ELECT-651.</a:t>
            </a:r>
          </a:p>
          <a:p>
            <a:pPr algn="r"/>
            <a:r>
              <a:rPr lang="en-US" sz="1200" dirty="0" smtClean="0"/>
              <a:t>§ 24.2-652</a:t>
            </a:r>
          </a:p>
          <a:p>
            <a:endParaRPr lang="en-US" dirty="0"/>
          </a:p>
        </p:txBody>
      </p:sp>
    </p:spTree>
    <p:extLst>
      <p:ext uri="{BB962C8B-B14F-4D97-AF65-F5344CB8AC3E}">
        <p14:creationId xmlns:p14="http://schemas.microsoft.com/office/powerpoint/2010/main" val="5659908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1" y="2690093"/>
            <a:ext cx="5999799" cy="5625362"/>
          </a:xfrm>
        </p:spPr>
        <p:txBody>
          <a:bodyPr/>
          <a:lstStyle/>
          <a:p>
            <a:pPr>
              <a:lnSpc>
                <a:spcPct val="100000"/>
              </a:lnSpc>
              <a:spcBef>
                <a:spcPts val="1000"/>
              </a:spcBef>
            </a:pPr>
            <a:r>
              <a:rPr lang="en-US" dirty="0"/>
              <a:t>Ask the voter to fill out a Voter Registration application so we can update their information.</a:t>
            </a:r>
          </a:p>
          <a:p>
            <a:pPr>
              <a:lnSpc>
                <a:spcPct val="100000"/>
              </a:lnSpc>
              <a:spcBef>
                <a:spcPts val="1000"/>
              </a:spcBef>
            </a:pPr>
            <a:r>
              <a:rPr lang="en-US" b="1" dirty="0" smtClean="0"/>
              <a:t>If the voter says they are a registered voter in the precinct, go to problem 12a and have them vote provisionally. </a:t>
            </a:r>
          </a:p>
          <a:p>
            <a:pPr marL="1149350" lvl="3" indent="0">
              <a:lnSpc>
                <a:spcPct val="100000"/>
              </a:lnSpc>
              <a:spcBef>
                <a:spcPts val="1000"/>
              </a:spcBef>
              <a:buNone/>
            </a:pPr>
            <a:r>
              <a:rPr lang="en-US" dirty="0" smtClean="0"/>
              <a:t> On the provisional ballot envelope, mark reason 1 or 2. </a:t>
            </a:r>
          </a:p>
        </p:txBody>
      </p:sp>
      <p:sp>
        <p:nvSpPr>
          <p:cNvPr id="3" name="Text Placeholder 2"/>
          <p:cNvSpPr>
            <a:spLocks noGrp="1"/>
          </p:cNvSpPr>
          <p:nvPr>
            <p:ph type="body" sz="quarter" idx="11"/>
          </p:nvPr>
        </p:nvSpPr>
        <p:spPr>
          <a:xfrm>
            <a:off x="1071735" y="1220801"/>
            <a:ext cx="5383490" cy="1524142"/>
          </a:xfrm>
        </p:spPr>
        <p:txBody>
          <a:bodyPr/>
          <a:lstStyle/>
          <a:p>
            <a:r>
              <a:rPr lang="en-US" smtClean="0"/>
              <a:t>The voter is not qualified to vote.</a:t>
            </a:r>
            <a:endParaRPr lang="en-US" dirty="0"/>
          </a:p>
        </p:txBody>
      </p:sp>
      <p:sp>
        <p:nvSpPr>
          <p:cNvPr id="4" name="Text Placeholder 3"/>
          <p:cNvSpPr>
            <a:spLocks noGrp="1"/>
          </p:cNvSpPr>
          <p:nvPr>
            <p:ph type="body" sz="quarter" idx="12"/>
          </p:nvPr>
        </p:nvSpPr>
        <p:spPr>
          <a:xfrm>
            <a:off x="295310" y="1070978"/>
            <a:ext cx="848428" cy="996950"/>
          </a:xfrm>
        </p:spPr>
        <p:txBody>
          <a:bodyPr/>
          <a:lstStyle/>
          <a:p>
            <a:r>
              <a:rPr lang="en-US" dirty="0" smtClean="0"/>
              <a:t>11</a:t>
            </a:r>
            <a:endParaRPr lang="en-US" dirty="0"/>
          </a:p>
        </p:txBody>
      </p:sp>
      <p:sp>
        <p:nvSpPr>
          <p:cNvPr id="5" name="Text Placeholder 3"/>
          <p:cNvSpPr txBox="1">
            <a:spLocks/>
          </p:cNvSpPr>
          <p:nvPr/>
        </p:nvSpPr>
        <p:spPr>
          <a:xfrm>
            <a:off x="1527856" y="1859308"/>
            <a:ext cx="4618884"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1000"/>
              </a:spcBef>
              <a:buNone/>
            </a:pPr>
            <a:r>
              <a:rPr lang="en-US" sz="1800" dirty="0" smtClean="0">
                <a:latin typeface="Calibri" charset="0"/>
                <a:ea typeface="Calibri" charset="0"/>
                <a:cs typeface="Calibri" charset="0"/>
              </a:rPr>
              <a:t>The General Registrar will let you know if a person is not qualified to vote. </a:t>
            </a:r>
          </a:p>
          <a:p>
            <a:pPr marL="0" indent="0">
              <a:lnSpc>
                <a:spcPct val="100000"/>
              </a:lnSpc>
              <a:buNone/>
            </a:pPr>
            <a:endParaRPr lang="en-US" sz="1800" dirty="0" smtClean="0">
              <a:latin typeface="Calibri" charset="0"/>
              <a:ea typeface="Calibri" charset="0"/>
              <a:cs typeface="Calibri" charset="0"/>
            </a:endParaRPr>
          </a:p>
        </p:txBody>
      </p:sp>
      <p:sp>
        <p:nvSpPr>
          <p:cNvPr id="6" name="Oval 5"/>
          <p:cNvSpPr/>
          <p:nvPr/>
        </p:nvSpPr>
        <p:spPr>
          <a:xfrm>
            <a:off x="1142977" y="1914573"/>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8" name="Oval 7"/>
          <p:cNvSpPr/>
          <p:nvPr/>
        </p:nvSpPr>
        <p:spPr>
          <a:xfrm>
            <a:off x="1151636" y="4397928"/>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9" name="TextBox 8"/>
          <p:cNvSpPr txBox="1"/>
          <p:nvPr/>
        </p:nvSpPr>
        <p:spPr>
          <a:xfrm>
            <a:off x="4596731" y="8703966"/>
            <a:ext cx="4522537" cy="276999"/>
          </a:xfrm>
          <a:prstGeom prst="rect">
            <a:avLst/>
          </a:prstGeom>
          <a:noFill/>
        </p:spPr>
        <p:txBody>
          <a:bodyPr wrap="square" rtlCol="0">
            <a:spAutoFit/>
          </a:bodyPr>
          <a:lstStyle/>
          <a:p>
            <a:r>
              <a:rPr lang="en-US" sz="1200" dirty="0" err="1" smtClean="0"/>
              <a:t>Pollbook</a:t>
            </a:r>
            <a:r>
              <a:rPr lang="en-US" sz="1200" dirty="0" smtClean="0"/>
              <a:t> | What If problem 11</a:t>
            </a:r>
            <a:endParaRPr lang="en-US" sz="1200" dirty="0"/>
          </a:p>
        </p:txBody>
      </p:sp>
    </p:spTree>
    <p:extLst>
      <p:ext uri="{BB962C8B-B14F-4D97-AF65-F5344CB8AC3E}">
        <p14:creationId xmlns:p14="http://schemas.microsoft.com/office/powerpoint/2010/main" val="3955434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1" y="4187072"/>
            <a:ext cx="5999799" cy="5625362"/>
          </a:xfrm>
        </p:spPr>
        <p:txBody>
          <a:bodyPr/>
          <a:lstStyle/>
          <a:p>
            <a:pPr>
              <a:lnSpc>
                <a:spcPct val="100000"/>
              </a:lnSpc>
              <a:spcBef>
                <a:spcPts val="1000"/>
              </a:spcBef>
            </a:pPr>
            <a:r>
              <a:rPr lang="en-US" dirty="0" smtClean="0"/>
              <a:t>Have voter fill out and sign statement on the front of the green provisional vote envelope.</a:t>
            </a:r>
          </a:p>
          <a:p>
            <a:pPr>
              <a:lnSpc>
                <a:spcPct val="100000"/>
              </a:lnSpc>
              <a:spcBef>
                <a:spcPts val="1000"/>
              </a:spcBef>
            </a:pPr>
            <a:r>
              <a:rPr lang="en-US" dirty="0" smtClean="0"/>
              <a:t>Fill out and sign the back of the envelope.</a:t>
            </a:r>
          </a:p>
          <a:p>
            <a:pPr>
              <a:lnSpc>
                <a:spcPct val="100000"/>
              </a:lnSpc>
              <a:spcBef>
                <a:spcPts val="1000"/>
              </a:spcBef>
            </a:pPr>
            <a:r>
              <a:rPr lang="en-US" dirty="0" smtClean="0"/>
              <a:t>Ask voter for their ID. </a:t>
            </a:r>
          </a:p>
          <a:p>
            <a:pPr marL="1154113" lvl="3" indent="-125413">
              <a:lnSpc>
                <a:spcPct val="100000"/>
              </a:lnSpc>
              <a:spcBef>
                <a:spcPts val="1000"/>
              </a:spcBef>
              <a:buNone/>
            </a:pPr>
            <a:r>
              <a:rPr lang="en-US" dirty="0" smtClean="0"/>
              <a:t>  If voter does not have ID, check box that reads,   ‘No ID: voter also did not show ID.’</a:t>
            </a:r>
          </a:p>
          <a:p>
            <a:pPr>
              <a:lnSpc>
                <a:spcPct val="100000"/>
              </a:lnSpc>
              <a:spcBef>
                <a:spcPts val="1000"/>
              </a:spcBef>
            </a:pPr>
            <a:r>
              <a:rPr lang="en-US" dirty="0" smtClean="0"/>
              <a:t>Copy information from green provisional voter envelope onto Provisional Ballot log. </a:t>
            </a:r>
          </a:p>
          <a:p>
            <a:pPr>
              <a:lnSpc>
                <a:spcPct val="100000"/>
              </a:lnSpc>
              <a:spcBef>
                <a:spcPts val="1000"/>
              </a:spcBef>
            </a:pPr>
            <a:r>
              <a:rPr lang="en-US" dirty="0" smtClean="0"/>
              <a:t>Have voter vote and seal ballot in provisional voter envelope. </a:t>
            </a:r>
          </a:p>
          <a:p>
            <a:pPr>
              <a:lnSpc>
                <a:spcPct val="100000"/>
              </a:lnSpc>
              <a:spcBef>
                <a:spcPts val="1000"/>
              </a:spcBef>
            </a:pPr>
            <a:r>
              <a:rPr lang="en-US" dirty="0" smtClean="0"/>
              <a:t>Place green provisional voter envelope in ballot box. </a:t>
            </a:r>
          </a:p>
          <a:p>
            <a:pPr>
              <a:lnSpc>
                <a:spcPct val="100000"/>
              </a:lnSpc>
              <a:spcBef>
                <a:spcPts val="1000"/>
              </a:spcBef>
            </a:pPr>
            <a:r>
              <a:rPr lang="en-US" dirty="0" smtClean="0"/>
              <a:t>Give the voter  both the green and lime green Provisional Voter Notices and a voter registration application. </a:t>
            </a:r>
          </a:p>
          <a:p>
            <a:endParaRPr lang="en-US" dirty="0"/>
          </a:p>
        </p:txBody>
      </p:sp>
      <p:sp>
        <p:nvSpPr>
          <p:cNvPr id="3" name="Text Placeholder 2"/>
          <p:cNvSpPr>
            <a:spLocks noGrp="1"/>
          </p:cNvSpPr>
          <p:nvPr>
            <p:ph type="body" sz="quarter" idx="11"/>
          </p:nvPr>
        </p:nvSpPr>
        <p:spPr>
          <a:xfrm>
            <a:off x="1052624" y="1231434"/>
            <a:ext cx="5433902" cy="1524142"/>
          </a:xfrm>
        </p:spPr>
        <p:txBody>
          <a:bodyPr/>
          <a:lstStyle/>
          <a:p>
            <a:r>
              <a:rPr lang="en-US" dirty="0" smtClean="0"/>
              <a:t>If the voter must vote provisionally. </a:t>
            </a:r>
            <a:endParaRPr lang="en-US" sz="1800" b="0" dirty="0"/>
          </a:p>
        </p:txBody>
      </p:sp>
      <p:sp>
        <p:nvSpPr>
          <p:cNvPr id="4" name="Text Placeholder 3"/>
          <p:cNvSpPr>
            <a:spLocks noGrp="1"/>
          </p:cNvSpPr>
          <p:nvPr>
            <p:ph type="body" sz="quarter" idx="12"/>
          </p:nvPr>
        </p:nvSpPr>
        <p:spPr>
          <a:xfrm>
            <a:off x="295309" y="1070978"/>
            <a:ext cx="913266" cy="996950"/>
          </a:xfrm>
        </p:spPr>
        <p:txBody>
          <a:bodyPr/>
          <a:lstStyle/>
          <a:p>
            <a:r>
              <a:rPr lang="en-US" dirty="0" smtClean="0"/>
              <a:t>12a</a:t>
            </a:r>
            <a:endParaRPr lang="en-US" dirty="0"/>
          </a:p>
        </p:txBody>
      </p:sp>
      <p:sp>
        <p:nvSpPr>
          <p:cNvPr id="5" name="Oval 4"/>
          <p:cNvSpPr/>
          <p:nvPr/>
        </p:nvSpPr>
        <p:spPr>
          <a:xfrm>
            <a:off x="1135453" y="1818876"/>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6" name="Text Placeholder 3"/>
          <p:cNvSpPr txBox="1">
            <a:spLocks/>
          </p:cNvSpPr>
          <p:nvPr/>
        </p:nvSpPr>
        <p:spPr>
          <a:xfrm>
            <a:off x="1511672" y="1763611"/>
            <a:ext cx="4635067"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1000"/>
              </a:spcBef>
              <a:buFont typeface="Arial" charset="0"/>
              <a:buChar char="•"/>
            </a:pPr>
            <a:r>
              <a:rPr lang="en-US" sz="1800" dirty="0" smtClean="0">
                <a:latin typeface="Calibri" charset="0"/>
                <a:ea typeface="Calibri" charset="0"/>
                <a:cs typeface="Calibri" charset="0"/>
              </a:rPr>
              <a:t>The voter’s name is not in the </a:t>
            </a:r>
            <a:r>
              <a:rPr lang="en-US" sz="1800" dirty="0" err="1" smtClean="0">
                <a:latin typeface="Calibri" charset="0"/>
                <a:ea typeface="Calibri" charset="0"/>
                <a:cs typeface="Calibri" charset="0"/>
              </a:rPr>
              <a:t>pollbook</a:t>
            </a:r>
            <a:r>
              <a:rPr lang="en-US" sz="1800" dirty="0" smtClean="0">
                <a:latin typeface="Calibri" charset="0"/>
                <a:ea typeface="Calibri" charset="0"/>
                <a:cs typeface="Calibri" charset="0"/>
              </a:rPr>
              <a:t>.</a:t>
            </a:r>
          </a:p>
          <a:p>
            <a:pPr marL="285750" indent="-285750">
              <a:lnSpc>
                <a:spcPct val="100000"/>
              </a:lnSpc>
              <a:spcBef>
                <a:spcPts val="1000"/>
              </a:spcBef>
              <a:buFont typeface="Arial" charset="0"/>
              <a:buChar char="•"/>
            </a:pPr>
            <a:r>
              <a:rPr lang="en-US" sz="1800" dirty="0" smtClean="0">
                <a:latin typeface="Calibri" charset="0"/>
                <a:ea typeface="Calibri" charset="0"/>
                <a:cs typeface="Calibri" charset="0"/>
              </a:rPr>
              <a:t>The General Registrar cannot confirm the voter is registered to vote.</a:t>
            </a:r>
          </a:p>
          <a:p>
            <a:pPr marL="285750" indent="-285750">
              <a:lnSpc>
                <a:spcPct val="100000"/>
              </a:lnSpc>
              <a:spcBef>
                <a:spcPts val="1000"/>
              </a:spcBef>
              <a:buFont typeface="Arial" charset="0"/>
              <a:buChar char="•"/>
            </a:pPr>
            <a:r>
              <a:rPr lang="en-US" sz="1800" dirty="0" smtClean="0">
                <a:latin typeface="Calibri" charset="0"/>
                <a:ea typeface="Calibri" charset="0"/>
                <a:cs typeface="Calibri" charset="0"/>
              </a:rPr>
              <a:t>The voter says they are registered to vote in this precinct and eligible in this election. </a:t>
            </a:r>
          </a:p>
          <a:p>
            <a:pPr marL="0" indent="0">
              <a:lnSpc>
                <a:spcPct val="100000"/>
              </a:lnSpc>
              <a:spcBef>
                <a:spcPts val="1000"/>
              </a:spcBef>
              <a:buNone/>
            </a:pPr>
            <a:r>
              <a:rPr lang="en-US" sz="1800" dirty="0" smtClean="0">
                <a:latin typeface="Calibri" charset="0"/>
                <a:ea typeface="Calibri" charset="0"/>
                <a:cs typeface="Calibri" charset="0"/>
              </a:rPr>
              <a:t>If voter is voting provisionally because they did not show photo ID, go to problem 12b. </a:t>
            </a:r>
          </a:p>
          <a:p>
            <a:pPr marL="0" indent="0">
              <a:lnSpc>
                <a:spcPct val="100000"/>
              </a:lnSpc>
              <a:buNone/>
            </a:pPr>
            <a:endParaRPr lang="en-US" sz="1800" dirty="0" smtClean="0">
              <a:latin typeface="Calibri" charset="0"/>
              <a:ea typeface="Calibri" charset="0"/>
              <a:cs typeface="Calibri" charset="0"/>
            </a:endParaRPr>
          </a:p>
        </p:txBody>
      </p:sp>
      <p:sp>
        <p:nvSpPr>
          <p:cNvPr id="7" name="Oval 6"/>
          <p:cNvSpPr/>
          <p:nvPr/>
        </p:nvSpPr>
        <p:spPr>
          <a:xfrm>
            <a:off x="1135453" y="3541533"/>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8" name="Oval 7"/>
          <p:cNvSpPr/>
          <p:nvPr/>
        </p:nvSpPr>
        <p:spPr>
          <a:xfrm>
            <a:off x="1130780" y="5660677"/>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0" name="TextBox 9"/>
          <p:cNvSpPr txBox="1"/>
          <p:nvPr/>
        </p:nvSpPr>
        <p:spPr>
          <a:xfrm>
            <a:off x="4596731" y="8703966"/>
            <a:ext cx="4522537" cy="276999"/>
          </a:xfrm>
          <a:prstGeom prst="rect">
            <a:avLst/>
          </a:prstGeom>
          <a:noFill/>
        </p:spPr>
        <p:txBody>
          <a:bodyPr wrap="square" rtlCol="0">
            <a:spAutoFit/>
          </a:bodyPr>
          <a:lstStyle/>
          <a:p>
            <a:r>
              <a:rPr lang="en-US" sz="1200" dirty="0" err="1" smtClean="0"/>
              <a:t>Pollbook</a:t>
            </a:r>
            <a:r>
              <a:rPr lang="en-US" sz="1200" dirty="0" smtClean="0"/>
              <a:t> | What If problem 12a</a:t>
            </a:r>
            <a:endParaRPr lang="en-US" sz="1200" dirty="0"/>
          </a:p>
        </p:txBody>
      </p:sp>
      <p:sp>
        <p:nvSpPr>
          <p:cNvPr id="12" name="TextBox 11"/>
          <p:cNvSpPr txBox="1"/>
          <p:nvPr/>
        </p:nvSpPr>
        <p:spPr>
          <a:xfrm>
            <a:off x="5548942" y="744878"/>
            <a:ext cx="853118" cy="276999"/>
          </a:xfrm>
          <a:prstGeom prst="rect">
            <a:avLst/>
          </a:prstGeom>
          <a:noFill/>
        </p:spPr>
        <p:txBody>
          <a:bodyPr wrap="none" rtlCol="0">
            <a:spAutoFit/>
          </a:bodyPr>
          <a:lstStyle/>
          <a:p>
            <a:pPr algn="r"/>
            <a:r>
              <a:rPr lang="en-US" sz="1200" dirty="0"/>
              <a:t>§ 24.2-653</a:t>
            </a:r>
          </a:p>
        </p:txBody>
      </p:sp>
    </p:spTree>
    <p:extLst>
      <p:ext uri="{BB962C8B-B14F-4D97-AF65-F5344CB8AC3E}">
        <p14:creationId xmlns:p14="http://schemas.microsoft.com/office/powerpoint/2010/main" val="4343735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1" y="3110303"/>
            <a:ext cx="5999799" cy="5625362"/>
          </a:xfrm>
        </p:spPr>
        <p:txBody>
          <a:bodyPr/>
          <a:lstStyle/>
          <a:p>
            <a:pPr>
              <a:lnSpc>
                <a:spcPct val="100000"/>
              </a:lnSpc>
              <a:spcBef>
                <a:spcPts val="1000"/>
              </a:spcBef>
            </a:pPr>
            <a:r>
              <a:rPr lang="en-US" dirty="0" smtClean="0"/>
              <a:t>Have voter fill out and sign statement on the front of the lime green provisional vote envelope.</a:t>
            </a:r>
          </a:p>
          <a:p>
            <a:pPr>
              <a:lnSpc>
                <a:spcPct val="100000"/>
              </a:lnSpc>
              <a:spcBef>
                <a:spcPts val="1000"/>
              </a:spcBef>
            </a:pPr>
            <a:r>
              <a:rPr lang="en-US" dirty="0" smtClean="0"/>
              <a:t>Fill out and sign the back of the envelope.</a:t>
            </a:r>
          </a:p>
          <a:p>
            <a:pPr>
              <a:lnSpc>
                <a:spcPct val="100000"/>
              </a:lnSpc>
              <a:spcBef>
                <a:spcPts val="1000"/>
              </a:spcBef>
            </a:pPr>
            <a:r>
              <a:rPr lang="en-US" dirty="0" smtClean="0"/>
              <a:t>Copy information from provisional voter envelope onto Provisional Ballot log. </a:t>
            </a:r>
          </a:p>
          <a:p>
            <a:pPr marL="1149350" lvl="3" indent="0">
              <a:lnSpc>
                <a:spcPct val="100000"/>
              </a:lnSpc>
              <a:spcBef>
                <a:spcPts val="1000"/>
              </a:spcBef>
              <a:buNone/>
            </a:pPr>
            <a:r>
              <a:rPr lang="en-US" dirty="0" smtClean="0"/>
              <a:t>Do not enter a PBC number or other information                   into the </a:t>
            </a:r>
            <a:r>
              <a:rPr lang="en-US" dirty="0" err="1" smtClean="0"/>
              <a:t>pollbook</a:t>
            </a:r>
            <a:r>
              <a:rPr lang="en-US" dirty="0" smtClean="0"/>
              <a:t>. </a:t>
            </a:r>
          </a:p>
          <a:p>
            <a:pPr>
              <a:lnSpc>
                <a:spcPct val="100000"/>
              </a:lnSpc>
              <a:spcBef>
                <a:spcPts val="1000"/>
              </a:spcBef>
            </a:pPr>
            <a:r>
              <a:rPr lang="en-US" dirty="0" smtClean="0"/>
              <a:t>Have voter seal voted ballot in lime green provisional voter envelope. </a:t>
            </a:r>
          </a:p>
          <a:p>
            <a:pPr>
              <a:lnSpc>
                <a:spcPct val="100000"/>
              </a:lnSpc>
              <a:spcBef>
                <a:spcPts val="1000"/>
              </a:spcBef>
            </a:pPr>
            <a:r>
              <a:rPr lang="en-US" dirty="0" smtClean="0"/>
              <a:t>Place lime green provisional voter envelope in ballot box. </a:t>
            </a:r>
          </a:p>
          <a:p>
            <a:pPr>
              <a:lnSpc>
                <a:spcPct val="100000"/>
              </a:lnSpc>
              <a:spcBef>
                <a:spcPts val="1000"/>
              </a:spcBef>
            </a:pPr>
            <a:r>
              <a:rPr lang="en-US" dirty="0" smtClean="0"/>
              <a:t>Give the voter the lime green Provisional Voter Notice and a voter registration application. </a:t>
            </a:r>
          </a:p>
          <a:p>
            <a:endParaRPr lang="en-US" dirty="0"/>
          </a:p>
        </p:txBody>
      </p:sp>
      <p:sp>
        <p:nvSpPr>
          <p:cNvPr id="3" name="Text Placeholder 2"/>
          <p:cNvSpPr>
            <a:spLocks noGrp="1"/>
          </p:cNvSpPr>
          <p:nvPr>
            <p:ph type="body" sz="quarter" idx="11"/>
          </p:nvPr>
        </p:nvSpPr>
        <p:spPr>
          <a:xfrm>
            <a:off x="1041991" y="1231434"/>
            <a:ext cx="5567153" cy="1524142"/>
          </a:xfrm>
        </p:spPr>
        <p:txBody>
          <a:bodyPr/>
          <a:lstStyle/>
          <a:p>
            <a:r>
              <a:rPr lang="en-US" smtClean="0"/>
              <a:t>If the voter must vote provisionally because of ID.</a:t>
            </a:r>
            <a:endParaRPr lang="en-US" dirty="0"/>
          </a:p>
        </p:txBody>
      </p:sp>
      <p:sp>
        <p:nvSpPr>
          <p:cNvPr id="4" name="Text Placeholder 3"/>
          <p:cNvSpPr>
            <a:spLocks noGrp="1"/>
          </p:cNvSpPr>
          <p:nvPr>
            <p:ph type="body" sz="quarter" idx="12"/>
          </p:nvPr>
        </p:nvSpPr>
        <p:spPr>
          <a:xfrm>
            <a:off x="295311" y="1060345"/>
            <a:ext cx="920790" cy="996950"/>
          </a:xfrm>
        </p:spPr>
        <p:txBody>
          <a:bodyPr/>
          <a:lstStyle/>
          <a:p>
            <a:r>
              <a:rPr lang="en-US" dirty="0" smtClean="0"/>
              <a:t>12b</a:t>
            </a:r>
            <a:endParaRPr lang="en-US" dirty="0"/>
          </a:p>
        </p:txBody>
      </p:sp>
      <p:sp>
        <p:nvSpPr>
          <p:cNvPr id="5" name="Oval 4"/>
          <p:cNvSpPr/>
          <p:nvPr/>
        </p:nvSpPr>
        <p:spPr>
          <a:xfrm>
            <a:off x="1147028" y="2004409"/>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6" name="Text Placeholder 3"/>
          <p:cNvSpPr txBox="1">
            <a:spLocks/>
          </p:cNvSpPr>
          <p:nvPr/>
        </p:nvSpPr>
        <p:spPr>
          <a:xfrm>
            <a:off x="1510536" y="1912442"/>
            <a:ext cx="4891523" cy="419825"/>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1000"/>
              </a:spcBef>
              <a:buNone/>
            </a:pPr>
            <a:r>
              <a:rPr lang="en-US" sz="1800" dirty="0" smtClean="0">
                <a:latin typeface="Calibri" charset="0"/>
                <a:ea typeface="Calibri" charset="0"/>
                <a:cs typeface="Calibri" charset="0"/>
              </a:rPr>
              <a:t>Follow these instructions only if voter is voting provisionally because they did not show photo ID.</a:t>
            </a:r>
          </a:p>
          <a:p>
            <a:pPr marL="0" indent="0">
              <a:lnSpc>
                <a:spcPct val="100000"/>
              </a:lnSpc>
              <a:spcBef>
                <a:spcPts val="1000"/>
              </a:spcBef>
              <a:buNone/>
            </a:pPr>
            <a:r>
              <a:rPr lang="en-US" sz="1800" dirty="0" smtClean="0">
                <a:latin typeface="Calibri" charset="0"/>
                <a:ea typeface="Calibri" charset="0"/>
                <a:cs typeface="Calibri" charset="0"/>
              </a:rPr>
              <a:t>For all other reasons, go to problem 12a. </a:t>
            </a:r>
          </a:p>
          <a:p>
            <a:pPr marL="0" indent="0">
              <a:lnSpc>
                <a:spcPct val="100000"/>
              </a:lnSpc>
              <a:buNone/>
            </a:pPr>
            <a:endParaRPr lang="en-US" sz="1800" dirty="0" smtClean="0">
              <a:latin typeface="Calibri" charset="0"/>
              <a:ea typeface="Calibri" charset="0"/>
              <a:cs typeface="Calibri" charset="0"/>
            </a:endParaRPr>
          </a:p>
        </p:txBody>
      </p:sp>
      <p:sp>
        <p:nvSpPr>
          <p:cNvPr id="9" name="Oval 8"/>
          <p:cNvSpPr/>
          <p:nvPr/>
        </p:nvSpPr>
        <p:spPr>
          <a:xfrm>
            <a:off x="1134318" y="4899829"/>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0" name="TextBox 9"/>
          <p:cNvSpPr txBox="1"/>
          <p:nvPr/>
        </p:nvSpPr>
        <p:spPr>
          <a:xfrm>
            <a:off x="4596731" y="8703966"/>
            <a:ext cx="4522537" cy="276999"/>
          </a:xfrm>
          <a:prstGeom prst="rect">
            <a:avLst/>
          </a:prstGeom>
          <a:noFill/>
        </p:spPr>
        <p:txBody>
          <a:bodyPr wrap="square" rtlCol="0">
            <a:spAutoFit/>
          </a:bodyPr>
          <a:lstStyle/>
          <a:p>
            <a:r>
              <a:rPr lang="en-US" sz="1200" dirty="0" err="1" smtClean="0"/>
              <a:t>Pollbook</a:t>
            </a:r>
            <a:r>
              <a:rPr lang="en-US" sz="1200" dirty="0" smtClean="0"/>
              <a:t> | What If problem 12b</a:t>
            </a:r>
            <a:endParaRPr lang="en-US" sz="1200" dirty="0"/>
          </a:p>
        </p:txBody>
      </p:sp>
      <p:sp>
        <p:nvSpPr>
          <p:cNvPr id="11" name="TextBox 10"/>
          <p:cNvSpPr txBox="1"/>
          <p:nvPr/>
        </p:nvSpPr>
        <p:spPr>
          <a:xfrm>
            <a:off x="5548941" y="744878"/>
            <a:ext cx="853118" cy="276999"/>
          </a:xfrm>
          <a:prstGeom prst="rect">
            <a:avLst/>
          </a:prstGeom>
          <a:noFill/>
        </p:spPr>
        <p:txBody>
          <a:bodyPr wrap="none" rtlCol="0">
            <a:spAutoFit/>
          </a:bodyPr>
          <a:lstStyle/>
          <a:p>
            <a:pPr algn="r"/>
            <a:r>
              <a:rPr lang="en-US" sz="1200" dirty="0"/>
              <a:t>§ 24.2-653</a:t>
            </a:r>
          </a:p>
        </p:txBody>
      </p:sp>
    </p:spTree>
    <p:extLst>
      <p:ext uri="{BB962C8B-B14F-4D97-AF65-F5344CB8AC3E}">
        <p14:creationId xmlns:p14="http://schemas.microsoft.com/office/powerpoint/2010/main" val="7593700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1025525" y="2084388"/>
            <a:ext cx="5832475" cy="6392862"/>
          </a:xfrm>
        </p:spPr>
        <p:txBody>
          <a:bodyPr/>
          <a:lstStyle/>
          <a:p>
            <a:endParaRPr lang="en-US" dirty="0" smtClean="0"/>
          </a:p>
          <a:p>
            <a:endParaRPr lang="en-US" dirty="0"/>
          </a:p>
        </p:txBody>
      </p:sp>
      <p:sp>
        <p:nvSpPr>
          <p:cNvPr id="5" name="TextBox 4"/>
          <p:cNvSpPr txBox="1"/>
          <p:nvPr/>
        </p:nvSpPr>
        <p:spPr>
          <a:xfrm>
            <a:off x="694944" y="1074996"/>
            <a:ext cx="5671132" cy="4770537"/>
          </a:xfrm>
          <a:prstGeom prst="rect">
            <a:avLst/>
          </a:prstGeom>
          <a:noFill/>
        </p:spPr>
        <p:txBody>
          <a:bodyPr wrap="square" rtlCol="0">
            <a:spAutoFit/>
          </a:bodyPr>
          <a:lstStyle/>
          <a:p>
            <a:pPr lvl="0"/>
            <a:r>
              <a:rPr lang="en-US" b="1" dirty="0" smtClean="0">
                <a:latin typeface="Calibri" charset="0"/>
                <a:ea typeface="Calibri" charset="0"/>
                <a:cs typeface="Calibri" charset="0"/>
              </a:rPr>
              <a:t>Main Election Office: </a:t>
            </a:r>
          </a:p>
          <a:p>
            <a:pPr lvl="0"/>
            <a:r>
              <a:rPr lang="en-US" b="1" dirty="0" smtClean="0">
                <a:solidFill>
                  <a:srgbClr val="FFC000"/>
                </a:solidFill>
                <a:latin typeface="Calibri" charset="0"/>
                <a:ea typeface="Calibri" charset="0"/>
                <a:cs typeface="Calibri" charset="0"/>
              </a:rPr>
              <a:t>XXX-XXX-XXXX</a:t>
            </a:r>
            <a:endParaRPr lang="en-US" b="1" dirty="0">
              <a:solidFill>
                <a:srgbClr val="FFC000"/>
              </a:solidFill>
              <a:latin typeface="Calibri" charset="0"/>
              <a:ea typeface="Calibri" charset="0"/>
              <a:cs typeface="Calibri" charset="0"/>
            </a:endParaRPr>
          </a:p>
          <a:p>
            <a:pPr lvl="0"/>
            <a:endParaRPr lang="en-US" sz="1600" dirty="0" smtClean="0">
              <a:latin typeface="Calibri" charset="0"/>
              <a:ea typeface="Calibri" charset="0"/>
              <a:cs typeface="Calibri" charset="0"/>
            </a:endParaRPr>
          </a:p>
          <a:p>
            <a:pPr lvl="0"/>
            <a:r>
              <a:rPr lang="en-US" dirty="0" smtClean="0">
                <a:latin typeface="Calibri" charset="0"/>
                <a:ea typeface="Calibri" charset="0"/>
                <a:cs typeface="Calibri" charset="0"/>
              </a:rPr>
              <a:t>If </a:t>
            </a:r>
            <a:r>
              <a:rPr lang="en-US" dirty="0">
                <a:latin typeface="Calibri" charset="0"/>
                <a:ea typeface="Calibri" charset="0"/>
                <a:cs typeface="Calibri" charset="0"/>
              </a:rPr>
              <a:t>safety is </a:t>
            </a:r>
            <a:r>
              <a:rPr lang="en-US" dirty="0" smtClean="0">
                <a:latin typeface="Calibri" charset="0"/>
                <a:ea typeface="Calibri" charset="0"/>
                <a:cs typeface="Calibri" charset="0"/>
              </a:rPr>
              <a:t>threatened, </a:t>
            </a:r>
            <a:r>
              <a:rPr lang="en-US" dirty="0">
                <a:latin typeface="Calibri" charset="0"/>
                <a:ea typeface="Calibri" charset="0"/>
                <a:cs typeface="Calibri" charset="0"/>
              </a:rPr>
              <a:t>call the </a:t>
            </a:r>
            <a:r>
              <a:rPr lang="en-US" dirty="0" smtClean="0">
                <a:latin typeface="Calibri" charset="0"/>
                <a:ea typeface="Calibri" charset="0"/>
                <a:cs typeface="Calibri" charset="0"/>
              </a:rPr>
              <a:t>police at </a:t>
            </a:r>
            <a:r>
              <a:rPr lang="en-US" b="1" dirty="0" smtClean="0">
                <a:latin typeface="Calibri" charset="0"/>
                <a:ea typeface="Calibri" charset="0"/>
                <a:cs typeface="Calibri" charset="0"/>
              </a:rPr>
              <a:t>911</a:t>
            </a:r>
            <a:endParaRPr lang="en-US" b="1" dirty="0">
              <a:latin typeface="Calibri" charset="0"/>
              <a:ea typeface="Calibri" charset="0"/>
              <a:cs typeface="Calibri" charset="0"/>
            </a:endParaRPr>
          </a:p>
          <a:p>
            <a:endParaRPr lang="en-US" sz="1600" b="1" dirty="0" smtClean="0">
              <a:latin typeface="Calibri" charset="0"/>
              <a:ea typeface="Calibri" charset="0"/>
              <a:cs typeface="Calibri" charset="0"/>
            </a:endParaRPr>
          </a:p>
          <a:p>
            <a:r>
              <a:rPr lang="en-US" dirty="0" smtClean="0">
                <a:latin typeface="Calibri" charset="0"/>
                <a:ea typeface="Calibri" charset="0"/>
                <a:cs typeface="Calibri" charset="0"/>
              </a:rPr>
              <a:t>Other important numbers</a:t>
            </a:r>
          </a:p>
          <a:p>
            <a:r>
              <a:rPr lang="en-US" sz="1600" dirty="0" smtClean="0">
                <a:solidFill>
                  <a:schemeClr val="accent4"/>
                </a:solidFill>
                <a:latin typeface="Calibri" charset="0"/>
                <a:ea typeface="Calibri" charset="0"/>
                <a:cs typeface="Calibri" charset="0"/>
              </a:rPr>
              <a:t>County Sheriff’s Department: </a:t>
            </a:r>
            <a:r>
              <a:rPr lang="en-US" sz="1600" dirty="0">
                <a:solidFill>
                  <a:schemeClr val="accent4"/>
                </a:solidFill>
                <a:latin typeface="Calibri" charset="0"/>
                <a:ea typeface="Calibri" charset="0"/>
                <a:cs typeface="Calibri" charset="0"/>
              </a:rPr>
              <a:t>(xxx) xxx-</a:t>
            </a:r>
            <a:r>
              <a:rPr lang="en-US" sz="1600" dirty="0" err="1">
                <a:solidFill>
                  <a:schemeClr val="accent4"/>
                </a:solidFill>
                <a:latin typeface="Calibri" charset="0"/>
                <a:ea typeface="Calibri" charset="0"/>
                <a:cs typeface="Calibri" charset="0"/>
              </a:rPr>
              <a:t>xxxx</a:t>
            </a:r>
            <a:endParaRPr lang="en-US" sz="1600" dirty="0">
              <a:solidFill>
                <a:schemeClr val="accent4"/>
              </a:solidFill>
              <a:latin typeface="Calibri" charset="0"/>
              <a:ea typeface="Calibri" charset="0"/>
              <a:cs typeface="Calibri" charset="0"/>
            </a:endParaRPr>
          </a:p>
          <a:p>
            <a:endParaRPr lang="en-US" sz="1600" dirty="0">
              <a:solidFill>
                <a:schemeClr val="accent4"/>
              </a:solidFill>
              <a:latin typeface="Calibri" charset="0"/>
              <a:ea typeface="Calibri" charset="0"/>
              <a:cs typeface="Calibri" charset="0"/>
            </a:endParaRPr>
          </a:p>
          <a:p>
            <a:r>
              <a:rPr lang="en-US" sz="1600" dirty="0">
                <a:solidFill>
                  <a:schemeClr val="accent4"/>
                </a:solidFill>
                <a:latin typeface="Calibri" charset="0"/>
                <a:ea typeface="Calibri" charset="0"/>
                <a:cs typeface="Calibri" charset="0"/>
              </a:rPr>
              <a:t>Rover </a:t>
            </a:r>
            <a:r>
              <a:rPr lang="en-US" sz="1600" dirty="0" smtClean="0">
                <a:solidFill>
                  <a:schemeClr val="accent4"/>
                </a:solidFill>
                <a:latin typeface="Calibri" charset="0"/>
                <a:ea typeface="Calibri" charset="0"/>
                <a:cs typeface="Calibri" charset="0"/>
              </a:rPr>
              <a:t>Name: (xxx) xxx-</a:t>
            </a:r>
            <a:r>
              <a:rPr lang="en-US" sz="1600" dirty="0" err="1" smtClean="0">
                <a:solidFill>
                  <a:schemeClr val="accent4"/>
                </a:solidFill>
                <a:latin typeface="Calibri" charset="0"/>
                <a:ea typeface="Calibri" charset="0"/>
                <a:cs typeface="Calibri" charset="0"/>
              </a:rPr>
              <a:t>xxxx</a:t>
            </a:r>
            <a:endParaRPr lang="en-US" sz="1600" dirty="0" smtClean="0">
              <a:solidFill>
                <a:schemeClr val="accent4"/>
              </a:solidFill>
              <a:latin typeface="Calibri" charset="0"/>
              <a:ea typeface="Calibri" charset="0"/>
              <a:cs typeface="Calibri" charset="0"/>
            </a:endParaRPr>
          </a:p>
          <a:p>
            <a:endParaRPr lang="en-US" sz="1600" dirty="0" smtClean="0">
              <a:solidFill>
                <a:schemeClr val="accent4"/>
              </a:solidFill>
              <a:latin typeface="Calibri" charset="0"/>
              <a:ea typeface="Calibri" charset="0"/>
              <a:cs typeface="Calibri" charset="0"/>
            </a:endParaRPr>
          </a:p>
          <a:p>
            <a:r>
              <a:rPr lang="en-US" sz="1600" dirty="0">
                <a:solidFill>
                  <a:schemeClr val="accent4"/>
                </a:solidFill>
                <a:latin typeface="Calibri" charset="0"/>
                <a:ea typeface="Calibri" charset="0"/>
                <a:cs typeface="Calibri" charset="0"/>
              </a:rPr>
              <a:t>Rover xxx</a:t>
            </a:r>
            <a:r>
              <a:rPr lang="en-US" sz="1600" dirty="0" smtClean="0">
                <a:solidFill>
                  <a:schemeClr val="accent4"/>
                </a:solidFill>
                <a:latin typeface="Calibri" charset="0"/>
                <a:ea typeface="Calibri" charset="0"/>
                <a:cs typeface="Calibri" charset="0"/>
              </a:rPr>
              <a:t>: </a:t>
            </a:r>
            <a:r>
              <a:rPr lang="en-US" sz="1600" dirty="0">
                <a:solidFill>
                  <a:schemeClr val="accent4"/>
                </a:solidFill>
                <a:latin typeface="Calibri" charset="0"/>
                <a:ea typeface="Calibri" charset="0"/>
                <a:cs typeface="Calibri" charset="0"/>
              </a:rPr>
              <a:t>(xxx) xxx-</a:t>
            </a:r>
            <a:r>
              <a:rPr lang="en-US" sz="1600" dirty="0" err="1">
                <a:solidFill>
                  <a:schemeClr val="accent4"/>
                </a:solidFill>
                <a:latin typeface="Calibri" charset="0"/>
                <a:ea typeface="Calibri" charset="0"/>
                <a:cs typeface="Calibri" charset="0"/>
              </a:rPr>
              <a:t>xxxx</a:t>
            </a:r>
            <a:endParaRPr lang="en-US" sz="1600" dirty="0">
              <a:solidFill>
                <a:schemeClr val="accent4"/>
              </a:solidFill>
              <a:latin typeface="Calibri" charset="0"/>
              <a:ea typeface="Calibri" charset="0"/>
              <a:cs typeface="Calibri" charset="0"/>
            </a:endParaRPr>
          </a:p>
          <a:p>
            <a:endParaRPr lang="en-US" sz="1600" dirty="0" smtClean="0">
              <a:latin typeface="Calibri" charset="0"/>
              <a:ea typeface="Calibri" charset="0"/>
              <a:cs typeface="Calibri" charset="0"/>
            </a:endParaRPr>
          </a:p>
          <a:p>
            <a:endParaRPr lang="en-US" sz="2400" dirty="0">
              <a:latin typeface="Calibri" charset="0"/>
              <a:ea typeface="Calibri" charset="0"/>
              <a:cs typeface="Calibri" charset="0"/>
            </a:endParaRPr>
          </a:p>
          <a:p>
            <a:r>
              <a:rPr lang="en-US" dirty="0" smtClean="0">
                <a:latin typeface="Calibri" charset="0"/>
                <a:ea typeface="Calibri" charset="0"/>
                <a:cs typeface="Calibri" charset="0"/>
              </a:rPr>
              <a:t>Other important information</a:t>
            </a:r>
          </a:p>
          <a:p>
            <a:endParaRPr lang="en-US" sz="2400" dirty="0" smtClean="0">
              <a:latin typeface="Calibri" charset="0"/>
              <a:ea typeface="Calibri" charset="0"/>
              <a:cs typeface="Calibri" charset="0"/>
            </a:endParaRPr>
          </a:p>
          <a:p>
            <a:endParaRPr lang="en-US" sz="2400" dirty="0">
              <a:latin typeface="Open Sans" charset="0"/>
              <a:ea typeface="Open Sans" charset="0"/>
              <a:cs typeface="Open Sans" charset="0"/>
            </a:endParaRPr>
          </a:p>
          <a:p>
            <a:endParaRPr lang="en-US" sz="1600" dirty="0">
              <a:latin typeface="Open Sans" charset="0"/>
              <a:ea typeface="Open Sans" charset="0"/>
              <a:cs typeface="Open Sans" charset="0"/>
            </a:endParaRPr>
          </a:p>
        </p:txBody>
      </p:sp>
      <p:cxnSp>
        <p:nvCxnSpPr>
          <p:cNvPr id="6" name="Straight Connector 5"/>
          <p:cNvCxnSpPr/>
          <p:nvPr/>
        </p:nvCxnSpPr>
        <p:spPr>
          <a:xfrm>
            <a:off x="829056" y="7290816"/>
            <a:ext cx="5376672" cy="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829056" y="7711440"/>
            <a:ext cx="5376672" cy="0"/>
          </a:xfrm>
          <a:prstGeom prst="line">
            <a:avLst/>
          </a:prstGeom>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829056" y="8132064"/>
            <a:ext cx="5376672" cy="0"/>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829056" y="6870192"/>
            <a:ext cx="5376672" cy="0"/>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829056" y="6449568"/>
            <a:ext cx="5376672" cy="0"/>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829056" y="5994451"/>
            <a:ext cx="5376672" cy="0"/>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829056" y="5573827"/>
            <a:ext cx="5376672" cy="0"/>
          </a:xfrm>
          <a:prstGeom prst="line">
            <a:avLst/>
          </a:prstGeom>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829056" y="5153203"/>
            <a:ext cx="5376672"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395912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1" y="2998596"/>
            <a:ext cx="5999799" cy="5625362"/>
          </a:xfrm>
        </p:spPr>
        <p:txBody>
          <a:bodyPr/>
          <a:lstStyle/>
          <a:p>
            <a:pPr>
              <a:lnSpc>
                <a:spcPct val="100000"/>
              </a:lnSpc>
              <a:spcBef>
                <a:spcPts val="1000"/>
              </a:spcBef>
            </a:pPr>
            <a:r>
              <a:rPr lang="en-US" sz="1600" dirty="0" smtClean="0"/>
              <a:t>Find an Affirmation of Eligibility form.</a:t>
            </a:r>
          </a:p>
          <a:p>
            <a:pPr>
              <a:lnSpc>
                <a:spcPct val="100000"/>
              </a:lnSpc>
              <a:spcBef>
                <a:spcPts val="1000"/>
              </a:spcBef>
            </a:pPr>
            <a:r>
              <a:rPr lang="en-US" sz="1600" dirty="0" smtClean="0"/>
              <a:t>Fill out and initial Section A and check Box C. </a:t>
            </a:r>
          </a:p>
          <a:p>
            <a:pPr>
              <a:lnSpc>
                <a:spcPct val="100000"/>
              </a:lnSpc>
              <a:spcBef>
                <a:spcPts val="1000"/>
              </a:spcBef>
            </a:pPr>
            <a:r>
              <a:rPr lang="en-US" sz="1600" dirty="0" smtClean="0"/>
              <a:t>Have the challenger fill out and sign the Statement of Challenger. </a:t>
            </a:r>
          </a:p>
          <a:p>
            <a:pPr>
              <a:lnSpc>
                <a:spcPct val="100000"/>
              </a:lnSpc>
              <a:spcBef>
                <a:spcPts val="1000"/>
              </a:spcBef>
            </a:pPr>
            <a:r>
              <a:rPr lang="en-US" sz="1600" dirty="0" smtClean="0"/>
              <a:t>Have challenged voter fill out and sign section B – affirmation of voter. </a:t>
            </a:r>
          </a:p>
          <a:p>
            <a:pPr marL="1154113" lvl="3" indent="-125413">
              <a:lnSpc>
                <a:spcPct val="100000"/>
              </a:lnSpc>
              <a:spcBef>
                <a:spcPts val="1000"/>
              </a:spcBef>
              <a:buNone/>
            </a:pPr>
            <a:r>
              <a:rPr lang="en-US" sz="1600" dirty="0" smtClean="0"/>
              <a:t>  If the challenged voter will not sign the Affirmation of Eligibility then they can not vote. </a:t>
            </a:r>
            <a:r>
              <a:rPr lang="en-US" sz="1600" dirty="0"/>
              <a:t>If the voter says they are registered to vote in the  precinct and they are eligible, then they can vote provisionally.</a:t>
            </a:r>
          </a:p>
          <a:p>
            <a:pPr marL="1154113" lvl="3" indent="-125413">
              <a:lnSpc>
                <a:spcPct val="100000"/>
              </a:lnSpc>
              <a:spcBef>
                <a:spcPts val="1000"/>
              </a:spcBef>
              <a:buNone/>
            </a:pPr>
            <a:r>
              <a:rPr lang="en-US" sz="1600" dirty="0" smtClean="0"/>
              <a:t>  Go </a:t>
            </a:r>
            <a:r>
              <a:rPr lang="en-US" sz="1600" dirty="0"/>
              <a:t>to problem 12a and follow instructions.</a:t>
            </a:r>
          </a:p>
          <a:p>
            <a:pPr marL="1154113" lvl="3" indent="-125413">
              <a:lnSpc>
                <a:spcPct val="100000"/>
              </a:lnSpc>
              <a:spcBef>
                <a:spcPts val="1000"/>
              </a:spcBef>
              <a:buNone/>
            </a:pPr>
            <a:r>
              <a:rPr lang="en-US" sz="1600" dirty="0" smtClean="0"/>
              <a:t>  On </a:t>
            </a:r>
            <a:r>
              <a:rPr lang="en-US" sz="1600" dirty="0"/>
              <a:t>the provisional ballot envelope, mark reason 1 or </a:t>
            </a:r>
            <a:r>
              <a:rPr lang="en-US" sz="1600" dirty="0" smtClean="0"/>
              <a:t>2.</a:t>
            </a:r>
          </a:p>
          <a:p>
            <a:pPr>
              <a:lnSpc>
                <a:spcPct val="100000"/>
              </a:lnSpc>
              <a:spcBef>
                <a:spcPts val="1000"/>
              </a:spcBef>
            </a:pPr>
            <a:r>
              <a:rPr lang="en-US" sz="1600" dirty="0" smtClean="0"/>
              <a:t>State </a:t>
            </a:r>
            <a:r>
              <a:rPr lang="en-US" sz="1600" dirty="0"/>
              <a:t>voter’s name and </a:t>
            </a:r>
            <a:r>
              <a:rPr lang="en-US" sz="1600" dirty="0" smtClean="0"/>
              <a:t>address. </a:t>
            </a:r>
          </a:p>
          <a:p>
            <a:pPr>
              <a:lnSpc>
                <a:spcPct val="100000"/>
              </a:lnSpc>
              <a:spcBef>
                <a:spcPts val="1000"/>
              </a:spcBef>
            </a:pPr>
            <a:r>
              <a:rPr lang="en-US" sz="1600" dirty="0" smtClean="0"/>
              <a:t>In the </a:t>
            </a:r>
            <a:r>
              <a:rPr lang="en-US" sz="1600" dirty="0" err="1" smtClean="0"/>
              <a:t>pollbook</a:t>
            </a:r>
            <a:r>
              <a:rPr lang="en-US" sz="1600" dirty="0" smtClean="0"/>
              <a:t>, mark off the next PBC number and write PBC number and ‘S’.</a:t>
            </a:r>
          </a:p>
          <a:p>
            <a:pPr marL="342900" lvl="1" indent="0">
              <a:lnSpc>
                <a:spcPct val="100000"/>
              </a:lnSpc>
              <a:spcBef>
                <a:spcPts val="1000"/>
              </a:spcBef>
              <a:buNone/>
            </a:pPr>
            <a:r>
              <a:rPr lang="en-US" sz="1600" dirty="0" smtClean="0"/>
              <a:t>OR</a:t>
            </a:r>
          </a:p>
          <a:p>
            <a:pPr marL="342900" lvl="1" indent="0">
              <a:lnSpc>
                <a:spcPct val="100000"/>
              </a:lnSpc>
              <a:spcBef>
                <a:spcPts val="1000"/>
              </a:spcBef>
              <a:buNone/>
            </a:pPr>
            <a:r>
              <a:rPr lang="en-US" sz="1600" dirty="0" smtClean="0"/>
              <a:t>In EPB, check the ‘S’ flag in the upper right corner.</a:t>
            </a:r>
          </a:p>
          <a:p>
            <a:pPr>
              <a:lnSpc>
                <a:spcPct val="100000"/>
              </a:lnSpc>
              <a:spcBef>
                <a:spcPts val="1000"/>
              </a:spcBef>
            </a:pPr>
            <a:r>
              <a:rPr lang="en-US" sz="1600" dirty="0" smtClean="0"/>
              <a:t>Have voter cast vote as normal.</a:t>
            </a:r>
            <a:endParaRPr lang="en-US" sz="1600" dirty="0"/>
          </a:p>
        </p:txBody>
      </p:sp>
      <p:sp>
        <p:nvSpPr>
          <p:cNvPr id="3" name="Text Placeholder 2"/>
          <p:cNvSpPr>
            <a:spLocks noGrp="1"/>
          </p:cNvSpPr>
          <p:nvPr>
            <p:ph type="body" sz="quarter" idx="11"/>
          </p:nvPr>
        </p:nvSpPr>
        <p:spPr>
          <a:xfrm>
            <a:off x="1052624" y="1231434"/>
            <a:ext cx="5349436" cy="1524142"/>
          </a:xfrm>
        </p:spPr>
        <p:txBody>
          <a:bodyPr/>
          <a:lstStyle/>
          <a:p>
            <a:r>
              <a:rPr lang="en-US" dirty="0" smtClean="0"/>
              <a:t>If voter is challenged.</a:t>
            </a:r>
            <a:r>
              <a:rPr lang="en-US" sz="1800" b="0" dirty="0" smtClean="0"/>
              <a:t> </a:t>
            </a:r>
            <a:endParaRPr lang="en-US" dirty="0"/>
          </a:p>
        </p:txBody>
      </p:sp>
      <p:sp>
        <p:nvSpPr>
          <p:cNvPr id="4" name="Text Placeholder 3"/>
          <p:cNvSpPr>
            <a:spLocks noGrp="1"/>
          </p:cNvSpPr>
          <p:nvPr>
            <p:ph type="body" sz="quarter" idx="12"/>
          </p:nvPr>
        </p:nvSpPr>
        <p:spPr>
          <a:xfrm>
            <a:off x="295309" y="1070978"/>
            <a:ext cx="848428" cy="996950"/>
          </a:xfrm>
        </p:spPr>
        <p:txBody>
          <a:bodyPr/>
          <a:lstStyle/>
          <a:p>
            <a:r>
              <a:rPr lang="en-US" smtClean="0"/>
              <a:t>13</a:t>
            </a:r>
            <a:endParaRPr lang="en-US" dirty="0"/>
          </a:p>
        </p:txBody>
      </p:sp>
      <p:sp>
        <p:nvSpPr>
          <p:cNvPr id="5" name="Oval 4"/>
          <p:cNvSpPr/>
          <p:nvPr/>
        </p:nvSpPr>
        <p:spPr>
          <a:xfrm>
            <a:off x="1135900" y="1990703"/>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6" name="Text Placeholder 3"/>
          <p:cNvSpPr txBox="1">
            <a:spLocks/>
          </p:cNvSpPr>
          <p:nvPr/>
        </p:nvSpPr>
        <p:spPr>
          <a:xfrm>
            <a:off x="1544594" y="1870220"/>
            <a:ext cx="4609669"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600"/>
              </a:spcBef>
              <a:buNone/>
            </a:pPr>
            <a:r>
              <a:rPr lang="en-US" sz="1800" dirty="0" smtClean="0">
                <a:latin typeface="Calibri" charset="0"/>
                <a:ea typeface="Calibri" charset="0"/>
                <a:cs typeface="Calibri" charset="0"/>
              </a:rPr>
              <a:t>A qualified voter can challenge another voter.</a:t>
            </a:r>
          </a:p>
          <a:p>
            <a:pPr marL="0" indent="0">
              <a:lnSpc>
                <a:spcPct val="100000"/>
              </a:lnSpc>
              <a:spcBef>
                <a:spcPts val="600"/>
              </a:spcBef>
              <a:buNone/>
            </a:pPr>
            <a:r>
              <a:rPr lang="en-US" sz="1800" dirty="0" smtClean="0">
                <a:latin typeface="Calibri" charset="0"/>
                <a:ea typeface="Calibri" charset="0"/>
                <a:cs typeface="Calibri" charset="0"/>
              </a:rPr>
              <a:t>An Election Officer may be required to challenge a voter.  </a:t>
            </a:r>
          </a:p>
          <a:p>
            <a:pPr marL="0" indent="0">
              <a:lnSpc>
                <a:spcPct val="100000"/>
              </a:lnSpc>
              <a:buNone/>
            </a:pPr>
            <a:endParaRPr lang="en-US" sz="1800" dirty="0" smtClean="0">
              <a:latin typeface="Calibri" charset="0"/>
              <a:ea typeface="Calibri" charset="0"/>
              <a:cs typeface="Calibri" charset="0"/>
            </a:endParaRPr>
          </a:p>
        </p:txBody>
      </p:sp>
      <p:sp>
        <p:nvSpPr>
          <p:cNvPr id="7" name="Oval 6"/>
          <p:cNvSpPr/>
          <p:nvPr/>
        </p:nvSpPr>
        <p:spPr>
          <a:xfrm>
            <a:off x="1135900" y="4779442"/>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8" name="Oval 7"/>
          <p:cNvSpPr/>
          <p:nvPr/>
        </p:nvSpPr>
        <p:spPr>
          <a:xfrm>
            <a:off x="1135900" y="5898220"/>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0" name="TextBox 9"/>
          <p:cNvSpPr txBox="1"/>
          <p:nvPr/>
        </p:nvSpPr>
        <p:spPr>
          <a:xfrm>
            <a:off x="4596731" y="8703966"/>
            <a:ext cx="4522537" cy="276999"/>
          </a:xfrm>
          <a:prstGeom prst="rect">
            <a:avLst/>
          </a:prstGeom>
          <a:noFill/>
        </p:spPr>
        <p:txBody>
          <a:bodyPr wrap="square" rtlCol="0">
            <a:spAutoFit/>
          </a:bodyPr>
          <a:lstStyle/>
          <a:p>
            <a:r>
              <a:rPr lang="en-US" sz="1200" dirty="0" err="1" smtClean="0"/>
              <a:t>Pollbook</a:t>
            </a:r>
            <a:r>
              <a:rPr lang="en-US" sz="1200" dirty="0" smtClean="0"/>
              <a:t> | What If problem 13</a:t>
            </a:r>
            <a:endParaRPr lang="en-US" sz="1200" dirty="0"/>
          </a:p>
        </p:txBody>
      </p:sp>
      <p:sp>
        <p:nvSpPr>
          <p:cNvPr id="11" name="TextBox 10"/>
          <p:cNvSpPr txBox="1"/>
          <p:nvPr/>
        </p:nvSpPr>
        <p:spPr>
          <a:xfrm>
            <a:off x="3421436" y="744878"/>
            <a:ext cx="2980623" cy="461665"/>
          </a:xfrm>
          <a:prstGeom prst="rect">
            <a:avLst/>
          </a:prstGeom>
          <a:noFill/>
        </p:spPr>
        <p:txBody>
          <a:bodyPr wrap="none" rtlCol="0">
            <a:spAutoFit/>
          </a:bodyPr>
          <a:lstStyle/>
          <a:p>
            <a:pPr algn="r"/>
            <a:r>
              <a:rPr lang="en-US" sz="1200" dirty="0" smtClean="0"/>
              <a:t>Use Affirmation of Eligibility form ELECT-651.</a:t>
            </a:r>
          </a:p>
          <a:p>
            <a:pPr algn="r"/>
            <a:r>
              <a:rPr lang="en-US" sz="1200" dirty="0"/>
              <a:t>§ 24.2-651</a:t>
            </a:r>
          </a:p>
        </p:txBody>
      </p:sp>
    </p:spTree>
    <p:extLst>
      <p:ext uri="{BB962C8B-B14F-4D97-AF65-F5344CB8AC3E}">
        <p14:creationId xmlns:p14="http://schemas.microsoft.com/office/powerpoint/2010/main" val="6658168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1" y="2192246"/>
            <a:ext cx="6146457" cy="5625362"/>
          </a:xfrm>
        </p:spPr>
        <p:txBody>
          <a:bodyPr/>
          <a:lstStyle/>
          <a:p>
            <a:pPr>
              <a:lnSpc>
                <a:spcPct val="100000"/>
              </a:lnSpc>
              <a:spcBef>
                <a:spcPts val="1000"/>
              </a:spcBef>
            </a:pPr>
            <a:r>
              <a:rPr lang="en-US" dirty="0" smtClean="0"/>
              <a:t>Tell the voter they that can vote provisionally. </a:t>
            </a:r>
          </a:p>
          <a:p>
            <a:pPr>
              <a:lnSpc>
                <a:spcPct val="100000"/>
              </a:lnSpc>
              <a:spcBef>
                <a:spcPts val="1000"/>
              </a:spcBef>
            </a:pPr>
            <a:r>
              <a:rPr lang="en-US" b="1" dirty="0" smtClean="0"/>
              <a:t>Go to problem 12a and follow instructions.</a:t>
            </a:r>
          </a:p>
          <a:p>
            <a:pPr marL="1149350" lvl="3" indent="-174625">
              <a:lnSpc>
                <a:spcPct val="100000"/>
              </a:lnSpc>
              <a:spcBef>
                <a:spcPts val="1000"/>
              </a:spcBef>
              <a:buNone/>
            </a:pPr>
            <a:r>
              <a:rPr lang="en-US" dirty="0" smtClean="0"/>
              <a:t>	On the provisional ballot envelope, mark reason 5.</a:t>
            </a:r>
            <a:endParaRPr lang="en-US" dirty="0"/>
          </a:p>
        </p:txBody>
      </p:sp>
      <p:sp>
        <p:nvSpPr>
          <p:cNvPr id="3" name="Text Placeholder 2"/>
          <p:cNvSpPr>
            <a:spLocks noGrp="1"/>
          </p:cNvSpPr>
          <p:nvPr>
            <p:ph type="body" sz="quarter" idx="11"/>
          </p:nvPr>
        </p:nvSpPr>
        <p:spPr>
          <a:xfrm>
            <a:off x="1041991" y="1199203"/>
            <a:ext cx="5199322" cy="1524142"/>
          </a:xfrm>
        </p:spPr>
        <p:txBody>
          <a:bodyPr/>
          <a:lstStyle/>
          <a:p>
            <a:pPr>
              <a:lnSpc>
                <a:spcPct val="100000"/>
              </a:lnSpc>
              <a:spcBef>
                <a:spcPts val="1000"/>
              </a:spcBef>
            </a:pPr>
            <a:r>
              <a:rPr lang="en-US" dirty="0" smtClean="0"/>
              <a:t>If voter’s name is marked as already voted in the </a:t>
            </a:r>
            <a:r>
              <a:rPr lang="en-US" dirty="0" err="1" smtClean="0"/>
              <a:t>pollbook</a:t>
            </a:r>
            <a:r>
              <a:rPr lang="en-US" dirty="0" smtClean="0"/>
              <a:t>.</a:t>
            </a:r>
            <a:endParaRPr lang="en-US" dirty="0"/>
          </a:p>
        </p:txBody>
      </p:sp>
      <p:sp>
        <p:nvSpPr>
          <p:cNvPr id="4" name="Text Placeholder 3"/>
          <p:cNvSpPr>
            <a:spLocks noGrp="1"/>
          </p:cNvSpPr>
          <p:nvPr>
            <p:ph type="body" sz="quarter" idx="12"/>
          </p:nvPr>
        </p:nvSpPr>
        <p:spPr>
          <a:xfrm>
            <a:off x="295310" y="1070978"/>
            <a:ext cx="848428" cy="996950"/>
          </a:xfrm>
        </p:spPr>
        <p:txBody>
          <a:bodyPr/>
          <a:lstStyle/>
          <a:p>
            <a:r>
              <a:rPr lang="en-US" smtClean="0"/>
              <a:t>14</a:t>
            </a:r>
            <a:endParaRPr lang="en-US" dirty="0"/>
          </a:p>
        </p:txBody>
      </p:sp>
      <p:sp>
        <p:nvSpPr>
          <p:cNvPr id="6" name="TextBox 5"/>
          <p:cNvSpPr txBox="1"/>
          <p:nvPr/>
        </p:nvSpPr>
        <p:spPr>
          <a:xfrm>
            <a:off x="4596731" y="8703966"/>
            <a:ext cx="4522537" cy="276999"/>
          </a:xfrm>
          <a:prstGeom prst="rect">
            <a:avLst/>
          </a:prstGeom>
          <a:noFill/>
        </p:spPr>
        <p:txBody>
          <a:bodyPr wrap="square" rtlCol="0">
            <a:spAutoFit/>
          </a:bodyPr>
          <a:lstStyle/>
          <a:p>
            <a:r>
              <a:rPr lang="en-US" sz="1200" dirty="0" err="1" smtClean="0"/>
              <a:t>Pollbook</a:t>
            </a:r>
            <a:r>
              <a:rPr lang="en-US" sz="1200" dirty="0" smtClean="0"/>
              <a:t> | What If problem 14</a:t>
            </a:r>
            <a:endParaRPr lang="en-US" sz="1200" dirty="0"/>
          </a:p>
        </p:txBody>
      </p:sp>
      <p:sp>
        <p:nvSpPr>
          <p:cNvPr id="7" name="TextBox 6"/>
          <p:cNvSpPr txBox="1"/>
          <p:nvPr/>
        </p:nvSpPr>
        <p:spPr>
          <a:xfrm>
            <a:off x="5455073" y="755051"/>
            <a:ext cx="970137" cy="276999"/>
          </a:xfrm>
          <a:prstGeom prst="rect">
            <a:avLst/>
          </a:prstGeom>
          <a:noFill/>
        </p:spPr>
        <p:txBody>
          <a:bodyPr wrap="none" rtlCol="0">
            <a:spAutoFit/>
          </a:bodyPr>
          <a:lstStyle/>
          <a:p>
            <a:pPr algn="r"/>
            <a:r>
              <a:rPr lang="en-US" sz="1200" dirty="0" smtClean="0"/>
              <a:t>§ </a:t>
            </a:r>
            <a:r>
              <a:rPr lang="en-US" sz="1200" dirty="0"/>
              <a:t>24.2-651.1</a:t>
            </a:r>
          </a:p>
        </p:txBody>
      </p:sp>
      <p:sp>
        <p:nvSpPr>
          <p:cNvPr id="15" name="Oval 14"/>
          <p:cNvSpPr/>
          <p:nvPr/>
        </p:nvSpPr>
        <p:spPr>
          <a:xfrm>
            <a:off x="1135900" y="2978414"/>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Tree>
    <p:extLst>
      <p:ext uri="{BB962C8B-B14F-4D97-AF65-F5344CB8AC3E}">
        <p14:creationId xmlns:p14="http://schemas.microsoft.com/office/powerpoint/2010/main" val="20679649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51855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413915" y="8736804"/>
            <a:ext cx="4522537" cy="276999"/>
          </a:xfrm>
          <a:prstGeom prst="rect">
            <a:avLst/>
          </a:prstGeom>
          <a:noFill/>
        </p:spPr>
        <p:txBody>
          <a:bodyPr wrap="square" rtlCol="0">
            <a:spAutoFit/>
          </a:bodyPr>
          <a:lstStyle/>
          <a:p>
            <a:r>
              <a:rPr lang="en-US" sz="1200" dirty="0" smtClean="0"/>
              <a:t>Accessibility | What If </a:t>
            </a:r>
            <a:r>
              <a:rPr lang="en-US" sz="1200" smtClean="0"/>
              <a:t>problem 15a</a:t>
            </a:r>
            <a:endParaRPr lang="en-US" sz="1200" dirty="0"/>
          </a:p>
        </p:txBody>
      </p:sp>
      <p:sp>
        <p:nvSpPr>
          <p:cNvPr id="4" name="Text Placeholder 3"/>
          <p:cNvSpPr>
            <a:spLocks noGrp="1"/>
          </p:cNvSpPr>
          <p:nvPr>
            <p:ph type="body" sz="quarter" idx="10"/>
          </p:nvPr>
        </p:nvSpPr>
        <p:spPr>
          <a:xfrm>
            <a:off x="402261" y="1916118"/>
            <a:ext cx="5999799" cy="5764342"/>
          </a:xfrm>
        </p:spPr>
        <p:txBody>
          <a:bodyPr/>
          <a:lstStyle/>
          <a:p>
            <a:pPr>
              <a:lnSpc>
                <a:spcPct val="100000"/>
              </a:lnSpc>
              <a:spcBef>
                <a:spcPts val="1000"/>
              </a:spcBef>
            </a:pPr>
            <a:r>
              <a:rPr lang="en-US" dirty="0" smtClean="0"/>
              <a:t>Ask if the voter needs help from an Election Officer or brought an assistant who:</a:t>
            </a:r>
          </a:p>
          <a:p>
            <a:pPr marL="1149350" lvl="2" indent="-347663">
              <a:lnSpc>
                <a:spcPct val="100000"/>
              </a:lnSpc>
              <a:spcBef>
                <a:spcPts val="1000"/>
              </a:spcBef>
              <a:buFont typeface="Arial" charset="0"/>
              <a:buChar char="•"/>
            </a:pPr>
            <a:r>
              <a:rPr lang="en-US" dirty="0" smtClean="0"/>
              <a:t>is not their employer.</a:t>
            </a:r>
          </a:p>
          <a:p>
            <a:pPr marL="1149350" lvl="2" indent="-347663">
              <a:lnSpc>
                <a:spcPct val="100000"/>
              </a:lnSpc>
              <a:spcBef>
                <a:spcPts val="1000"/>
              </a:spcBef>
              <a:buFont typeface="Arial" charset="0"/>
              <a:buChar char="•"/>
            </a:pPr>
            <a:r>
              <a:rPr lang="en-US" dirty="0" smtClean="0"/>
              <a:t>is not an agent of a voter’s union.</a:t>
            </a:r>
          </a:p>
          <a:p>
            <a:pPr>
              <a:lnSpc>
                <a:spcPct val="100000"/>
              </a:lnSpc>
              <a:spcBef>
                <a:spcPts val="1000"/>
              </a:spcBef>
            </a:pPr>
            <a:r>
              <a:rPr lang="en-US" dirty="0" smtClean="0"/>
              <a:t>Locate a Request for Assistance form, and explain the purpose of the form to the voter and assistant. </a:t>
            </a:r>
          </a:p>
          <a:p>
            <a:pPr>
              <a:lnSpc>
                <a:spcPct val="100000"/>
              </a:lnSpc>
              <a:spcBef>
                <a:spcPts val="1000"/>
              </a:spcBef>
            </a:pPr>
            <a:r>
              <a:rPr lang="en-US" dirty="0" smtClean="0"/>
              <a:t>Ask voter to sign Section A - Request of Voter.</a:t>
            </a:r>
          </a:p>
          <a:p>
            <a:pPr marL="1149350" lvl="3" indent="0">
              <a:lnSpc>
                <a:spcPct val="100000"/>
              </a:lnSpc>
              <a:spcBef>
                <a:spcPts val="1000"/>
              </a:spcBef>
              <a:buNone/>
            </a:pPr>
            <a:r>
              <a:rPr lang="en-US" dirty="0" smtClean="0"/>
              <a:t>If voter is unable to sign, ask the assistant to write ‘voter unable to sign’ and to print the voter’s name. </a:t>
            </a:r>
          </a:p>
          <a:p>
            <a:pPr>
              <a:lnSpc>
                <a:spcPct val="100000"/>
              </a:lnSpc>
              <a:spcBef>
                <a:spcPts val="1000"/>
              </a:spcBef>
            </a:pPr>
            <a:r>
              <a:rPr lang="en-US" dirty="0" smtClean="0"/>
              <a:t>Ask assistant to complete Section B and sign. </a:t>
            </a:r>
          </a:p>
          <a:p>
            <a:pPr marL="1149350" lvl="3" indent="0">
              <a:lnSpc>
                <a:spcPct val="100000"/>
              </a:lnSpc>
              <a:spcBef>
                <a:spcPts val="1000"/>
              </a:spcBef>
              <a:buNone/>
            </a:pPr>
            <a:r>
              <a:rPr lang="en-US" dirty="0" smtClean="0"/>
              <a:t>If available, tell the voter that they can vote with an electronic voting device with an audio ballot or on paper. </a:t>
            </a:r>
          </a:p>
          <a:p>
            <a:pPr>
              <a:lnSpc>
                <a:spcPct val="100000"/>
              </a:lnSpc>
              <a:spcBef>
                <a:spcPts val="1000"/>
              </a:spcBef>
            </a:pPr>
            <a:r>
              <a:rPr lang="en-US" dirty="0" smtClean="0"/>
              <a:t>Show the voter and assistant to the voting booth.</a:t>
            </a:r>
          </a:p>
          <a:p>
            <a:pPr marL="1149350" lvl="3" indent="0">
              <a:lnSpc>
                <a:spcPct val="100000"/>
              </a:lnSpc>
              <a:spcBef>
                <a:spcPts val="1000"/>
              </a:spcBef>
              <a:buNone/>
            </a:pPr>
            <a:r>
              <a:rPr lang="en-US" dirty="0" smtClean="0"/>
              <a:t>If using paper or optical scan/</a:t>
            </a:r>
            <a:r>
              <a:rPr lang="en-US" dirty="0" err="1" smtClean="0"/>
              <a:t>marksense</a:t>
            </a:r>
            <a:r>
              <a:rPr lang="en-US" dirty="0" smtClean="0"/>
              <a:t> ballots, the assistant must place the ballot in the ballot box. </a:t>
            </a:r>
            <a:endParaRPr lang="en-US" dirty="0"/>
          </a:p>
        </p:txBody>
      </p:sp>
      <p:sp>
        <p:nvSpPr>
          <p:cNvPr id="5" name="Text Placeholder 4"/>
          <p:cNvSpPr>
            <a:spLocks noGrp="1"/>
          </p:cNvSpPr>
          <p:nvPr>
            <p:ph type="body" sz="quarter" idx="11"/>
          </p:nvPr>
        </p:nvSpPr>
        <p:spPr>
          <a:xfrm>
            <a:off x="1041992" y="1273966"/>
            <a:ext cx="5360068" cy="1524142"/>
          </a:xfrm>
        </p:spPr>
        <p:txBody>
          <a:bodyPr/>
          <a:lstStyle/>
          <a:p>
            <a:r>
              <a:rPr lang="en-US" dirty="0" smtClean="0"/>
              <a:t>If the voter asks for help voting.</a:t>
            </a:r>
            <a:endParaRPr lang="en-US" dirty="0"/>
          </a:p>
        </p:txBody>
      </p:sp>
      <p:sp>
        <p:nvSpPr>
          <p:cNvPr id="14" name="Text Placeholder 13"/>
          <p:cNvSpPr>
            <a:spLocks noGrp="1"/>
          </p:cNvSpPr>
          <p:nvPr>
            <p:ph type="body" sz="quarter" idx="12"/>
          </p:nvPr>
        </p:nvSpPr>
        <p:spPr>
          <a:xfrm>
            <a:off x="295310" y="1070978"/>
            <a:ext cx="922513" cy="996950"/>
          </a:xfrm>
        </p:spPr>
        <p:txBody>
          <a:bodyPr/>
          <a:lstStyle/>
          <a:p>
            <a:r>
              <a:rPr lang="en-US" smtClean="0"/>
              <a:t>15a</a:t>
            </a:r>
            <a:endParaRPr lang="en-US" dirty="0"/>
          </a:p>
        </p:txBody>
      </p:sp>
      <p:sp>
        <p:nvSpPr>
          <p:cNvPr id="9" name="Oval 8"/>
          <p:cNvSpPr/>
          <p:nvPr/>
        </p:nvSpPr>
        <p:spPr>
          <a:xfrm>
            <a:off x="1186314" y="4532909"/>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0" name="Oval 9"/>
          <p:cNvSpPr/>
          <p:nvPr/>
        </p:nvSpPr>
        <p:spPr>
          <a:xfrm>
            <a:off x="1186544" y="5888019"/>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1" name="Oval 10"/>
          <p:cNvSpPr/>
          <p:nvPr/>
        </p:nvSpPr>
        <p:spPr>
          <a:xfrm>
            <a:off x="1217823" y="7304240"/>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3" name="TextBox 12"/>
          <p:cNvSpPr txBox="1"/>
          <p:nvPr/>
        </p:nvSpPr>
        <p:spPr>
          <a:xfrm>
            <a:off x="3487222" y="755051"/>
            <a:ext cx="2914837" cy="461665"/>
          </a:xfrm>
          <a:prstGeom prst="rect">
            <a:avLst/>
          </a:prstGeom>
          <a:noFill/>
        </p:spPr>
        <p:txBody>
          <a:bodyPr wrap="none" rtlCol="0">
            <a:spAutoFit/>
          </a:bodyPr>
          <a:lstStyle/>
          <a:p>
            <a:pPr algn="r"/>
            <a:r>
              <a:rPr lang="en-US" sz="1200" dirty="0" smtClean="0"/>
              <a:t>Use Request for Assistance form ELECT-649.</a:t>
            </a:r>
          </a:p>
          <a:p>
            <a:pPr algn="r"/>
            <a:r>
              <a:rPr lang="en-US" sz="1200" dirty="0"/>
              <a:t>§ 24.2-649</a:t>
            </a:r>
          </a:p>
        </p:txBody>
      </p:sp>
    </p:spTree>
    <p:extLst>
      <p:ext uri="{BB962C8B-B14F-4D97-AF65-F5344CB8AC3E}">
        <p14:creationId xmlns:p14="http://schemas.microsoft.com/office/powerpoint/2010/main" val="13765941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02261" y="1881193"/>
            <a:ext cx="5999799" cy="5764342"/>
          </a:xfrm>
        </p:spPr>
        <p:txBody>
          <a:bodyPr/>
          <a:lstStyle/>
          <a:p>
            <a:pPr>
              <a:lnSpc>
                <a:spcPct val="100000"/>
              </a:lnSpc>
              <a:spcBef>
                <a:spcPts val="800"/>
              </a:spcBef>
            </a:pPr>
            <a:r>
              <a:rPr lang="en-US" dirty="0" smtClean="0"/>
              <a:t>Ask for volunteer translators.</a:t>
            </a:r>
          </a:p>
          <a:p>
            <a:pPr marL="1149350" lvl="3" indent="0">
              <a:lnSpc>
                <a:spcPct val="100000"/>
              </a:lnSpc>
              <a:spcBef>
                <a:spcPts val="800"/>
              </a:spcBef>
              <a:buNone/>
            </a:pPr>
            <a:r>
              <a:rPr lang="en-US" dirty="0" smtClean="0"/>
              <a:t>Election Officers may translate for the voter. </a:t>
            </a:r>
          </a:p>
          <a:p>
            <a:pPr marL="1149350" lvl="3" indent="0">
              <a:lnSpc>
                <a:spcPct val="100000"/>
              </a:lnSpc>
              <a:spcBef>
                <a:spcPts val="800"/>
              </a:spcBef>
              <a:buNone/>
            </a:pPr>
            <a:r>
              <a:rPr lang="en-US" dirty="0"/>
              <a:t>A</a:t>
            </a:r>
            <a:r>
              <a:rPr lang="en-US" dirty="0" smtClean="0"/>
              <a:t>uthorized representatives may have volunteers available to translate. </a:t>
            </a:r>
          </a:p>
          <a:p>
            <a:pPr>
              <a:lnSpc>
                <a:spcPct val="100000"/>
              </a:lnSpc>
              <a:spcBef>
                <a:spcPts val="800"/>
              </a:spcBef>
            </a:pPr>
            <a:r>
              <a:rPr lang="en-US" dirty="0" smtClean="0"/>
              <a:t>Let 1 translator listen to the Election Officer and translate for the voter. </a:t>
            </a:r>
          </a:p>
          <a:p>
            <a:pPr>
              <a:lnSpc>
                <a:spcPct val="100000"/>
              </a:lnSpc>
              <a:spcBef>
                <a:spcPts val="800"/>
              </a:spcBef>
            </a:pPr>
            <a:r>
              <a:rPr lang="en-US" dirty="0" smtClean="0"/>
              <a:t>Locate a Request for Assistance form and explain the purpose to the voter and translator. </a:t>
            </a:r>
          </a:p>
          <a:p>
            <a:pPr>
              <a:lnSpc>
                <a:spcPct val="100000"/>
              </a:lnSpc>
              <a:spcBef>
                <a:spcPts val="800"/>
              </a:spcBef>
            </a:pPr>
            <a:r>
              <a:rPr lang="en-US" dirty="0" smtClean="0"/>
              <a:t>Ask voter to complete and sign section A – Request of Voter.  </a:t>
            </a:r>
          </a:p>
          <a:p>
            <a:pPr>
              <a:lnSpc>
                <a:spcPct val="100000"/>
              </a:lnSpc>
              <a:spcBef>
                <a:spcPts val="800"/>
              </a:spcBef>
            </a:pPr>
            <a:r>
              <a:rPr lang="en-US" dirty="0" smtClean="0"/>
              <a:t>Ask translator to complete and sign Section C – Agreement of Assistant.</a:t>
            </a:r>
          </a:p>
          <a:p>
            <a:pPr>
              <a:lnSpc>
                <a:spcPct val="100000"/>
              </a:lnSpc>
              <a:spcBef>
                <a:spcPts val="800"/>
              </a:spcBef>
            </a:pPr>
            <a:r>
              <a:rPr lang="en-US" dirty="0" smtClean="0"/>
              <a:t>Show the voter and assistant to the voting booth.</a:t>
            </a:r>
          </a:p>
          <a:p>
            <a:pPr marL="1149350" lvl="3" indent="0">
              <a:lnSpc>
                <a:spcPct val="100000"/>
              </a:lnSpc>
              <a:spcBef>
                <a:spcPts val="800"/>
              </a:spcBef>
              <a:buNone/>
            </a:pPr>
            <a:r>
              <a:rPr lang="en-US" dirty="0" smtClean="0"/>
              <a:t>If using paper or optical scan/</a:t>
            </a:r>
            <a:r>
              <a:rPr lang="en-US" dirty="0" err="1" smtClean="0"/>
              <a:t>marksense</a:t>
            </a:r>
            <a:r>
              <a:rPr lang="en-US" dirty="0" smtClean="0"/>
              <a:t> ballots, the assistant must place the ballot in the ballot box. </a:t>
            </a:r>
          </a:p>
          <a:p>
            <a:endParaRPr lang="en-US" dirty="0"/>
          </a:p>
        </p:txBody>
      </p:sp>
      <p:sp>
        <p:nvSpPr>
          <p:cNvPr id="5" name="Text Placeholder 4"/>
          <p:cNvSpPr>
            <a:spLocks noGrp="1"/>
          </p:cNvSpPr>
          <p:nvPr>
            <p:ph type="body" sz="quarter" idx="11"/>
          </p:nvPr>
        </p:nvSpPr>
        <p:spPr>
          <a:xfrm>
            <a:off x="1050621" y="1242067"/>
            <a:ext cx="5277007" cy="542057"/>
          </a:xfrm>
        </p:spPr>
        <p:txBody>
          <a:bodyPr/>
          <a:lstStyle/>
          <a:p>
            <a:r>
              <a:rPr lang="en-US" dirty="0" smtClean="0"/>
              <a:t>If the voter asks you to translate the ballot. </a:t>
            </a:r>
            <a:endParaRPr lang="en-US" dirty="0"/>
          </a:p>
        </p:txBody>
      </p:sp>
      <p:sp>
        <p:nvSpPr>
          <p:cNvPr id="19" name="Text Placeholder 18"/>
          <p:cNvSpPr>
            <a:spLocks noGrp="1"/>
          </p:cNvSpPr>
          <p:nvPr>
            <p:ph type="body" sz="quarter" idx="12"/>
          </p:nvPr>
        </p:nvSpPr>
        <p:spPr>
          <a:xfrm>
            <a:off x="295307" y="1070978"/>
            <a:ext cx="911525" cy="996950"/>
          </a:xfrm>
        </p:spPr>
        <p:txBody>
          <a:bodyPr/>
          <a:lstStyle/>
          <a:p>
            <a:r>
              <a:rPr lang="en-US" dirty="0" smtClean="0"/>
              <a:t>15b</a:t>
            </a:r>
            <a:endParaRPr lang="en-US" dirty="0"/>
          </a:p>
        </p:txBody>
      </p:sp>
      <p:sp>
        <p:nvSpPr>
          <p:cNvPr id="11" name="Oval 10"/>
          <p:cNvSpPr/>
          <p:nvPr/>
        </p:nvSpPr>
        <p:spPr>
          <a:xfrm>
            <a:off x="1125052" y="2270916"/>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6" name="Oval 15"/>
          <p:cNvSpPr/>
          <p:nvPr/>
        </p:nvSpPr>
        <p:spPr>
          <a:xfrm>
            <a:off x="1109140" y="6320089"/>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8" name="TextBox 7"/>
          <p:cNvSpPr txBox="1"/>
          <p:nvPr/>
        </p:nvSpPr>
        <p:spPr>
          <a:xfrm>
            <a:off x="4413915" y="8736804"/>
            <a:ext cx="4522537" cy="276999"/>
          </a:xfrm>
          <a:prstGeom prst="rect">
            <a:avLst/>
          </a:prstGeom>
          <a:noFill/>
        </p:spPr>
        <p:txBody>
          <a:bodyPr wrap="square" rtlCol="0">
            <a:spAutoFit/>
          </a:bodyPr>
          <a:lstStyle/>
          <a:p>
            <a:r>
              <a:rPr lang="en-US" sz="1200" dirty="0" smtClean="0"/>
              <a:t>Accessibility | What If problem 15b</a:t>
            </a:r>
            <a:endParaRPr lang="en-US" sz="1200" dirty="0"/>
          </a:p>
        </p:txBody>
      </p:sp>
      <p:sp>
        <p:nvSpPr>
          <p:cNvPr id="9" name="TextBox 8"/>
          <p:cNvSpPr txBox="1"/>
          <p:nvPr/>
        </p:nvSpPr>
        <p:spPr>
          <a:xfrm>
            <a:off x="3003372" y="721202"/>
            <a:ext cx="3398687" cy="738664"/>
          </a:xfrm>
          <a:prstGeom prst="rect">
            <a:avLst/>
          </a:prstGeom>
          <a:noFill/>
        </p:spPr>
        <p:txBody>
          <a:bodyPr wrap="none" rtlCol="0">
            <a:spAutoFit/>
          </a:bodyPr>
          <a:lstStyle/>
          <a:p>
            <a:pPr algn="r"/>
            <a:r>
              <a:rPr lang="en-US" sz="1200" dirty="0" smtClean="0"/>
              <a:t>Use Request for Assistance form ELECT-649.</a:t>
            </a:r>
          </a:p>
          <a:p>
            <a:pPr algn="r"/>
            <a:r>
              <a:rPr lang="en-US" sz="1200" dirty="0"/>
              <a:t>§ 24.2-649(C)</a:t>
            </a:r>
          </a:p>
          <a:p>
            <a:endParaRPr lang="en-US" dirty="0"/>
          </a:p>
        </p:txBody>
      </p:sp>
    </p:spTree>
    <p:extLst>
      <p:ext uri="{BB962C8B-B14F-4D97-AF65-F5344CB8AC3E}">
        <p14:creationId xmlns:p14="http://schemas.microsoft.com/office/powerpoint/2010/main" val="2869670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02261" y="1804891"/>
            <a:ext cx="5999799" cy="5764342"/>
          </a:xfrm>
        </p:spPr>
        <p:txBody>
          <a:bodyPr/>
          <a:lstStyle/>
          <a:p>
            <a:pPr>
              <a:lnSpc>
                <a:spcPct val="100000"/>
              </a:lnSpc>
              <a:spcBef>
                <a:spcPts val="800"/>
              </a:spcBef>
            </a:pPr>
            <a:r>
              <a:rPr lang="en-US" dirty="0" smtClean="0"/>
              <a:t>Ask if the voter needs help from an Election Officer or brought an assistant who:</a:t>
            </a:r>
          </a:p>
          <a:p>
            <a:pPr lvl="2">
              <a:lnSpc>
                <a:spcPct val="100000"/>
              </a:lnSpc>
              <a:spcBef>
                <a:spcPts val="800"/>
              </a:spcBef>
              <a:buFont typeface="Arial" charset="0"/>
              <a:buChar char="•"/>
            </a:pPr>
            <a:r>
              <a:rPr lang="en-US" dirty="0" smtClean="0"/>
              <a:t>Is not their employer.</a:t>
            </a:r>
          </a:p>
          <a:p>
            <a:pPr lvl="2">
              <a:lnSpc>
                <a:spcPct val="100000"/>
              </a:lnSpc>
              <a:spcBef>
                <a:spcPts val="800"/>
              </a:spcBef>
              <a:buFont typeface="Arial" charset="0"/>
              <a:buChar char="•"/>
            </a:pPr>
            <a:r>
              <a:rPr lang="en-US" dirty="0" smtClean="0"/>
              <a:t>Is not an agent of a voter’s union.</a:t>
            </a:r>
          </a:p>
          <a:p>
            <a:pPr>
              <a:lnSpc>
                <a:spcPct val="100000"/>
              </a:lnSpc>
              <a:spcBef>
                <a:spcPts val="800"/>
              </a:spcBef>
            </a:pPr>
            <a:r>
              <a:rPr lang="en-US" dirty="0" smtClean="0"/>
              <a:t>If </a:t>
            </a:r>
            <a:r>
              <a:rPr lang="en-US" dirty="0"/>
              <a:t>the voter requests assistance, find a Request for Assistance form. </a:t>
            </a:r>
          </a:p>
          <a:p>
            <a:pPr>
              <a:lnSpc>
                <a:spcPct val="100000"/>
              </a:lnSpc>
              <a:spcBef>
                <a:spcPts val="800"/>
              </a:spcBef>
            </a:pPr>
            <a:r>
              <a:rPr lang="en-US" dirty="0" smtClean="0"/>
              <a:t>Explain the purpose of the form to the voter and assistant. </a:t>
            </a:r>
          </a:p>
          <a:p>
            <a:pPr>
              <a:lnSpc>
                <a:spcPct val="100000"/>
              </a:lnSpc>
              <a:spcBef>
                <a:spcPts val="800"/>
              </a:spcBef>
            </a:pPr>
            <a:r>
              <a:rPr lang="en-US" dirty="0" smtClean="0"/>
              <a:t>Voters who are blind do not have to sign this form, but they must show ID. </a:t>
            </a:r>
          </a:p>
          <a:p>
            <a:pPr marL="342900" lvl="1" indent="0">
              <a:lnSpc>
                <a:spcPct val="100000"/>
              </a:lnSpc>
              <a:spcBef>
                <a:spcPts val="800"/>
              </a:spcBef>
              <a:buNone/>
            </a:pPr>
            <a:r>
              <a:rPr lang="en-US" dirty="0" smtClean="0"/>
              <a:t>Write ‘blind voter’ on signature line in Section A. </a:t>
            </a:r>
          </a:p>
          <a:p>
            <a:pPr>
              <a:lnSpc>
                <a:spcPct val="100000"/>
              </a:lnSpc>
              <a:spcBef>
                <a:spcPts val="800"/>
              </a:spcBef>
            </a:pPr>
            <a:r>
              <a:rPr lang="en-US" dirty="0" smtClean="0"/>
              <a:t>Print the voter’s name on the line below signature. </a:t>
            </a:r>
          </a:p>
          <a:p>
            <a:pPr>
              <a:lnSpc>
                <a:spcPct val="100000"/>
              </a:lnSpc>
              <a:spcBef>
                <a:spcPts val="800"/>
              </a:spcBef>
            </a:pPr>
            <a:r>
              <a:rPr lang="en-US" dirty="0" smtClean="0"/>
              <a:t>Ask assistant to complete Section B and sign. </a:t>
            </a:r>
          </a:p>
          <a:p>
            <a:pPr marL="1149350" lvl="3" indent="0">
              <a:lnSpc>
                <a:spcPct val="100000"/>
              </a:lnSpc>
              <a:spcBef>
                <a:spcPts val="800"/>
              </a:spcBef>
              <a:buNone/>
            </a:pPr>
            <a:r>
              <a:rPr lang="en-US" dirty="0" smtClean="0"/>
              <a:t>If available, tell the voter that they can vote with an electronic voting device with an audio ballot.</a:t>
            </a:r>
          </a:p>
          <a:p>
            <a:pPr marL="1149350" lvl="3" indent="0">
              <a:lnSpc>
                <a:spcPct val="100000"/>
              </a:lnSpc>
              <a:spcBef>
                <a:spcPts val="800"/>
              </a:spcBef>
              <a:buNone/>
            </a:pPr>
            <a:r>
              <a:rPr lang="en-US" dirty="0" smtClean="0"/>
              <a:t>If the voter chooses to vote this way, an assistant can help. </a:t>
            </a:r>
          </a:p>
          <a:p>
            <a:pPr>
              <a:lnSpc>
                <a:spcPct val="100000"/>
              </a:lnSpc>
              <a:spcBef>
                <a:spcPts val="800"/>
              </a:spcBef>
            </a:pPr>
            <a:r>
              <a:rPr lang="en-US" dirty="0" smtClean="0"/>
              <a:t>Show voter and assistant to voting booth.</a:t>
            </a:r>
          </a:p>
          <a:p>
            <a:pPr marL="1149350" lvl="3" indent="0">
              <a:lnSpc>
                <a:spcPct val="100000"/>
              </a:lnSpc>
              <a:spcBef>
                <a:spcPts val="800"/>
              </a:spcBef>
              <a:buNone/>
            </a:pPr>
            <a:r>
              <a:rPr lang="en-US" dirty="0" smtClean="0"/>
              <a:t>If using paper or optical scan/</a:t>
            </a:r>
            <a:r>
              <a:rPr lang="en-US" dirty="0" err="1" smtClean="0"/>
              <a:t>marksense</a:t>
            </a:r>
            <a:r>
              <a:rPr lang="en-US" dirty="0" smtClean="0"/>
              <a:t> ballots, make sure the assistant places the ballot in the ballot box. </a:t>
            </a:r>
            <a:endParaRPr lang="en-US" dirty="0"/>
          </a:p>
        </p:txBody>
      </p:sp>
      <p:sp>
        <p:nvSpPr>
          <p:cNvPr id="5" name="Text Placeholder 4"/>
          <p:cNvSpPr>
            <a:spLocks noGrp="1"/>
          </p:cNvSpPr>
          <p:nvPr>
            <p:ph type="body" sz="quarter" idx="11"/>
          </p:nvPr>
        </p:nvSpPr>
        <p:spPr>
          <a:xfrm>
            <a:off x="1041990" y="1231434"/>
            <a:ext cx="5360069" cy="1524142"/>
          </a:xfrm>
        </p:spPr>
        <p:txBody>
          <a:bodyPr/>
          <a:lstStyle/>
          <a:p>
            <a:r>
              <a:rPr lang="en-US" dirty="0" smtClean="0"/>
              <a:t>If the voter is blind or low vision and asks for assistance. </a:t>
            </a:r>
            <a:endParaRPr lang="en-US" dirty="0"/>
          </a:p>
        </p:txBody>
      </p:sp>
      <p:sp>
        <p:nvSpPr>
          <p:cNvPr id="13" name="Text Placeholder 12"/>
          <p:cNvSpPr>
            <a:spLocks noGrp="1"/>
          </p:cNvSpPr>
          <p:nvPr>
            <p:ph type="body" sz="quarter" idx="12"/>
          </p:nvPr>
        </p:nvSpPr>
        <p:spPr>
          <a:xfrm>
            <a:off x="295310" y="1070978"/>
            <a:ext cx="848428" cy="996950"/>
          </a:xfrm>
        </p:spPr>
        <p:txBody>
          <a:bodyPr/>
          <a:lstStyle/>
          <a:p>
            <a:r>
              <a:rPr lang="en-US" smtClean="0"/>
              <a:t>16</a:t>
            </a:r>
            <a:endParaRPr lang="en-US" dirty="0"/>
          </a:p>
        </p:txBody>
      </p:sp>
      <p:sp>
        <p:nvSpPr>
          <p:cNvPr id="8" name="Oval 7"/>
          <p:cNvSpPr/>
          <p:nvPr/>
        </p:nvSpPr>
        <p:spPr>
          <a:xfrm>
            <a:off x="1143738" y="6189749"/>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0" name="Oval 9"/>
          <p:cNvSpPr/>
          <p:nvPr/>
        </p:nvSpPr>
        <p:spPr>
          <a:xfrm>
            <a:off x="1143738" y="7776798"/>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7" name="TextBox 6"/>
          <p:cNvSpPr txBox="1"/>
          <p:nvPr/>
        </p:nvSpPr>
        <p:spPr>
          <a:xfrm>
            <a:off x="4413915" y="8736804"/>
            <a:ext cx="4522537" cy="276999"/>
          </a:xfrm>
          <a:prstGeom prst="rect">
            <a:avLst/>
          </a:prstGeom>
          <a:noFill/>
        </p:spPr>
        <p:txBody>
          <a:bodyPr wrap="square" rtlCol="0">
            <a:spAutoFit/>
          </a:bodyPr>
          <a:lstStyle/>
          <a:p>
            <a:r>
              <a:rPr lang="en-US" sz="1200" dirty="0" smtClean="0"/>
              <a:t>Accessibility | What If problem 16</a:t>
            </a:r>
            <a:endParaRPr lang="en-US" sz="1200" dirty="0"/>
          </a:p>
        </p:txBody>
      </p:sp>
      <p:sp>
        <p:nvSpPr>
          <p:cNvPr id="9" name="TextBox 8"/>
          <p:cNvSpPr txBox="1"/>
          <p:nvPr/>
        </p:nvSpPr>
        <p:spPr>
          <a:xfrm>
            <a:off x="3475682" y="769921"/>
            <a:ext cx="2926378" cy="461665"/>
          </a:xfrm>
          <a:prstGeom prst="rect">
            <a:avLst/>
          </a:prstGeom>
          <a:noFill/>
        </p:spPr>
        <p:txBody>
          <a:bodyPr wrap="none" rtlCol="0">
            <a:spAutoFit/>
          </a:bodyPr>
          <a:lstStyle/>
          <a:p>
            <a:pPr algn="r"/>
            <a:r>
              <a:rPr lang="en-US" sz="1200" dirty="0" smtClean="0"/>
              <a:t>Use Request for Assistance form ELECT-649.</a:t>
            </a:r>
          </a:p>
          <a:p>
            <a:pPr algn="r"/>
            <a:r>
              <a:rPr lang="en-US" sz="1200" dirty="0"/>
              <a:t>§ </a:t>
            </a:r>
            <a:r>
              <a:rPr lang="en-US" sz="1200" dirty="0" smtClean="0"/>
              <a:t>24.2-649</a:t>
            </a:r>
            <a:endParaRPr lang="en-US" dirty="0"/>
          </a:p>
        </p:txBody>
      </p:sp>
    </p:spTree>
    <p:extLst>
      <p:ext uri="{BB962C8B-B14F-4D97-AF65-F5344CB8AC3E}">
        <p14:creationId xmlns:p14="http://schemas.microsoft.com/office/powerpoint/2010/main" val="18461352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1" y="3430038"/>
            <a:ext cx="6136762" cy="5764342"/>
          </a:xfrm>
        </p:spPr>
        <p:txBody>
          <a:bodyPr/>
          <a:lstStyle/>
          <a:p>
            <a:pPr>
              <a:lnSpc>
                <a:spcPct val="100000"/>
              </a:lnSpc>
              <a:spcBef>
                <a:spcPts val="1000"/>
              </a:spcBef>
            </a:pPr>
            <a:r>
              <a:rPr lang="en-US" dirty="0" smtClean="0"/>
              <a:t>Mark off the next PBC number and enter number into </a:t>
            </a:r>
            <a:r>
              <a:rPr lang="en-US" dirty="0" err="1" smtClean="0"/>
              <a:t>pollbook</a:t>
            </a:r>
            <a:r>
              <a:rPr lang="en-US" dirty="0" smtClean="0"/>
              <a:t>.</a:t>
            </a:r>
          </a:p>
          <a:p>
            <a:pPr marL="342900" lvl="1" indent="0">
              <a:lnSpc>
                <a:spcPct val="100000"/>
              </a:lnSpc>
              <a:spcBef>
                <a:spcPts val="1000"/>
              </a:spcBef>
              <a:buNone/>
            </a:pPr>
            <a:r>
              <a:rPr lang="en-US" dirty="0" smtClean="0"/>
              <a:t>Write ‘OP’ for outside polls in </a:t>
            </a:r>
            <a:r>
              <a:rPr lang="en-US" dirty="0" err="1" smtClean="0"/>
              <a:t>pollbook</a:t>
            </a:r>
            <a:r>
              <a:rPr lang="en-US" dirty="0" smtClean="0"/>
              <a:t> </a:t>
            </a:r>
          </a:p>
          <a:p>
            <a:pPr marL="342900" lvl="1" indent="0">
              <a:lnSpc>
                <a:spcPct val="100000"/>
              </a:lnSpc>
              <a:spcBef>
                <a:spcPts val="1000"/>
              </a:spcBef>
              <a:buNone/>
            </a:pPr>
            <a:r>
              <a:rPr lang="en-US" dirty="0" smtClean="0"/>
              <a:t>OR</a:t>
            </a:r>
          </a:p>
          <a:p>
            <a:pPr marL="342900" lvl="1" indent="0">
              <a:lnSpc>
                <a:spcPct val="100000"/>
              </a:lnSpc>
              <a:spcBef>
                <a:spcPts val="1000"/>
              </a:spcBef>
              <a:buNone/>
            </a:pPr>
            <a:r>
              <a:rPr lang="en-US" dirty="0" smtClean="0"/>
              <a:t>Check in the voter and check the ‘OP’ flag in the upper right corner.</a:t>
            </a:r>
          </a:p>
          <a:p>
            <a:pPr>
              <a:lnSpc>
                <a:spcPct val="100000"/>
              </a:lnSpc>
              <a:spcBef>
                <a:spcPts val="1000"/>
              </a:spcBef>
            </a:pPr>
            <a:r>
              <a:rPr lang="en-US" dirty="0" smtClean="0"/>
              <a:t>Have two Election Officers from different political parties bring the Request for Assistance form, pen, privacy envelope, ballot, and ballot marking device to voter.</a:t>
            </a:r>
          </a:p>
          <a:p>
            <a:pPr marL="1149350" lvl="3" indent="0">
              <a:lnSpc>
                <a:spcPct val="100000"/>
              </a:lnSpc>
              <a:spcBef>
                <a:spcPts val="1000"/>
              </a:spcBef>
              <a:buNone/>
            </a:pPr>
            <a:r>
              <a:rPr lang="en-US" dirty="0" smtClean="0"/>
              <a:t>If this would leave too few Election Officers in the polling place to meet legal requirements then the Election Chief or Assistant Election Chief can go alone. </a:t>
            </a:r>
          </a:p>
          <a:p>
            <a:pPr marL="1149350" lvl="3" indent="0">
              <a:lnSpc>
                <a:spcPct val="100000"/>
              </a:lnSpc>
              <a:spcBef>
                <a:spcPts val="1000"/>
              </a:spcBef>
              <a:buNone/>
            </a:pPr>
            <a:r>
              <a:rPr lang="en-US" dirty="0" smtClean="0"/>
              <a:t>If the voter asks for help voting, go to problem 15a. </a:t>
            </a:r>
          </a:p>
        </p:txBody>
      </p:sp>
      <p:sp>
        <p:nvSpPr>
          <p:cNvPr id="3" name="Text Placeholder 2"/>
          <p:cNvSpPr>
            <a:spLocks noGrp="1"/>
          </p:cNvSpPr>
          <p:nvPr>
            <p:ph type="body" sz="quarter" idx="11"/>
          </p:nvPr>
        </p:nvSpPr>
        <p:spPr>
          <a:xfrm>
            <a:off x="1073110" y="1231434"/>
            <a:ext cx="5307684" cy="1524142"/>
          </a:xfrm>
        </p:spPr>
        <p:txBody>
          <a:bodyPr/>
          <a:lstStyle/>
          <a:p>
            <a:r>
              <a:rPr lang="en-US" dirty="0" smtClean="0"/>
              <a:t>Voter asks to vote outside of the polling place.</a:t>
            </a:r>
            <a:endParaRPr lang="en-US" dirty="0"/>
          </a:p>
        </p:txBody>
      </p:sp>
      <p:sp>
        <p:nvSpPr>
          <p:cNvPr id="4" name="Text Placeholder 3"/>
          <p:cNvSpPr>
            <a:spLocks noGrp="1"/>
          </p:cNvSpPr>
          <p:nvPr>
            <p:ph type="body" sz="quarter" idx="12"/>
          </p:nvPr>
        </p:nvSpPr>
        <p:spPr>
          <a:xfrm>
            <a:off x="295310" y="1070978"/>
            <a:ext cx="848428" cy="996950"/>
          </a:xfrm>
        </p:spPr>
        <p:txBody>
          <a:bodyPr/>
          <a:lstStyle/>
          <a:p>
            <a:r>
              <a:rPr lang="en-US" smtClean="0"/>
              <a:t>17</a:t>
            </a:r>
            <a:endParaRPr lang="en-US" dirty="0"/>
          </a:p>
        </p:txBody>
      </p:sp>
      <p:sp>
        <p:nvSpPr>
          <p:cNvPr id="6" name="Oval 5"/>
          <p:cNvSpPr/>
          <p:nvPr/>
        </p:nvSpPr>
        <p:spPr>
          <a:xfrm>
            <a:off x="1094375" y="1931584"/>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7" name="Text Placeholder 3"/>
          <p:cNvSpPr txBox="1">
            <a:spLocks/>
          </p:cNvSpPr>
          <p:nvPr/>
        </p:nvSpPr>
        <p:spPr>
          <a:xfrm>
            <a:off x="1523254" y="1862960"/>
            <a:ext cx="4623486"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1000"/>
              </a:spcBef>
              <a:buNone/>
            </a:pPr>
            <a:r>
              <a:rPr lang="en-US" sz="1800" dirty="0" smtClean="0">
                <a:latin typeface="Calibri" charset="0"/>
                <a:ea typeface="Calibri" charset="0"/>
                <a:cs typeface="Calibri" charset="0"/>
              </a:rPr>
              <a:t>Voters can vote outside and within 150 feet of the entrance to the polling place if:</a:t>
            </a:r>
          </a:p>
          <a:p>
            <a:pPr marL="285750" indent="-285750">
              <a:lnSpc>
                <a:spcPct val="100000"/>
              </a:lnSpc>
              <a:spcBef>
                <a:spcPts val="1000"/>
              </a:spcBef>
              <a:buFont typeface="Arial" charset="0"/>
              <a:buChar char="•"/>
            </a:pPr>
            <a:r>
              <a:rPr lang="en-US" sz="1800" dirty="0" smtClean="0">
                <a:latin typeface="Calibri" charset="0"/>
                <a:ea typeface="Calibri" charset="0"/>
                <a:cs typeface="Calibri" charset="0"/>
              </a:rPr>
              <a:t>65 or older.</a:t>
            </a:r>
          </a:p>
          <a:p>
            <a:pPr marL="285750" indent="-285750">
              <a:lnSpc>
                <a:spcPct val="100000"/>
              </a:lnSpc>
              <a:spcBef>
                <a:spcPts val="1000"/>
              </a:spcBef>
              <a:buFont typeface="Arial" charset="0"/>
              <a:buChar char="•"/>
            </a:pPr>
            <a:r>
              <a:rPr lang="en-US" sz="1800" dirty="0" smtClean="0">
                <a:latin typeface="Calibri" charset="0"/>
                <a:ea typeface="Calibri" charset="0"/>
                <a:cs typeface="Calibri" charset="0"/>
              </a:rPr>
              <a:t>Physically disabled. </a:t>
            </a:r>
          </a:p>
          <a:p>
            <a:pPr marL="0" indent="0">
              <a:lnSpc>
                <a:spcPct val="100000"/>
              </a:lnSpc>
              <a:buNone/>
            </a:pPr>
            <a:endParaRPr lang="en-US" sz="1800" dirty="0" smtClean="0">
              <a:latin typeface="Calibri" charset="0"/>
              <a:ea typeface="Calibri" charset="0"/>
              <a:cs typeface="Calibri" charset="0"/>
            </a:endParaRPr>
          </a:p>
        </p:txBody>
      </p:sp>
      <p:sp>
        <p:nvSpPr>
          <p:cNvPr id="8" name="Oval 7"/>
          <p:cNvSpPr/>
          <p:nvPr/>
        </p:nvSpPr>
        <p:spPr>
          <a:xfrm>
            <a:off x="1134317" y="6469066"/>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9" name="Oval 8"/>
          <p:cNvSpPr/>
          <p:nvPr/>
        </p:nvSpPr>
        <p:spPr>
          <a:xfrm>
            <a:off x="1134317" y="7591830"/>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0" name="TextBox 9"/>
          <p:cNvSpPr txBox="1"/>
          <p:nvPr/>
        </p:nvSpPr>
        <p:spPr>
          <a:xfrm>
            <a:off x="4413915" y="8736804"/>
            <a:ext cx="4522537" cy="276999"/>
          </a:xfrm>
          <a:prstGeom prst="rect">
            <a:avLst/>
          </a:prstGeom>
          <a:noFill/>
        </p:spPr>
        <p:txBody>
          <a:bodyPr wrap="square" rtlCol="0">
            <a:spAutoFit/>
          </a:bodyPr>
          <a:lstStyle/>
          <a:p>
            <a:r>
              <a:rPr lang="en-US" sz="1200" dirty="0" smtClean="0"/>
              <a:t>Accessibility | What If problem 17</a:t>
            </a:r>
            <a:endParaRPr lang="en-US" sz="1200" dirty="0"/>
          </a:p>
        </p:txBody>
      </p:sp>
      <p:sp>
        <p:nvSpPr>
          <p:cNvPr id="5" name="TextBox 4"/>
          <p:cNvSpPr txBox="1"/>
          <p:nvPr/>
        </p:nvSpPr>
        <p:spPr>
          <a:xfrm>
            <a:off x="4720405" y="743908"/>
            <a:ext cx="1681655" cy="461665"/>
          </a:xfrm>
          <a:prstGeom prst="rect">
            <a:avLst/>
          </a:prstGeom>
          <a:noFill/>
        </p:spPr>
        <p:txBody>
          <a:bodyPr wrap="square" rtlCol="0">
            <a:spAutoFit/>
          </a:bodyPr>
          <a:lstStyle/>
          <a:p>
            <a:pPr algn="r"/>
            <a:r>
              <a:rPr lang="en-US" sz="1200" dirty="0" smtClean="0"/>
              <a:t>§ 24.2-638</a:t>
            </a:r>
          </a:p>
          <a:p>
            <a:pPr algn="r"/>
            <a:r>
              <a:rPr lang="en-US" sz="1200" dirty="0" smtClean="0"/>
              <a:t>§ 24.2-649</a:t>
            </a:r>
            <a:endParaRPr lang="en-US" sz="1200" dirty="0"/>
          </a:p>
        </p:txBody>
      </p:sp>
    </p:spTree>
    <p:extLst>
      <p:ext uri="{BB962C8B-B14F-4D97-AF65-F5344CB8AC3E}">
        <p14:creationId xmlns:p14="http://schemas.microsoft.com/office/powerpoint/2010/main" val="15823839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195227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02260" y="4062769"/>
            <a:ext cx="5999799" cy="5764342"/>
          </a:xfrm>
        </p:spPr>
        <p:txBody>
          <a:bodyPr/>
          <a:lstStyle/>
          <a:p>
            <a:pPr>
              <a:lnSpc>
                <a:spcPct val="100000"/>
              </a:lnSpc>
              <a:spcBef>
                <a:spcPts val="1000"/>
              </a:spcBef>
            </a:pPr>
            <a:r>
              <a:rPr lang="en-US" dirty="0" smtClean="0"/>
              <a:t>Ask voter to fill out a Voter Registration application.</a:t>
            </a:r>
          </a:p>
          <a:p>
            <a:pPr marL="1149350" lvl="3" indent="0">
              <a:lnSpc>
                <a:spcPct val="100000"/>
              </a:lnSpc>
              <a:spcBef>
                <a:spcPts val="1000"/>
              </a:spcBef>
              <a:buNone/>
            </a:pPr>
            <a:r>
              <a:rPr lang="en-US" dirty="0" smtClean="0"/>
              <a:t>We need to update their voter registration to include their social security number, if they have one.  </a:t>
            </a:r>
          </a:p>
          <a:p>
            <a:pPr>
              <a:lnSpc>
                <a:spcPct val="100000"/>
              </a:lnSpc>
              <a:spcBef>
                <a:spcPts val="1000"/>
              </a:spcBef>
            </a:pPr>
            <a:r>
              <a:rPr lang="en-US" dirty="0" smtClean="0"/>
              <a:t>Write ‘SSN update’ next to or above the social security number on the form. </a:t>
            </a:r>
          </a:p>
          <a:p>
            <a:pPr marL="1149350" lvl="3" indent="0">
              <a:lnSpc>
                <a:spcPct val="100000"/>
              </a:lnSpc>
              <a:spcBef>
                <a:spcPts val="1000"/>
              </a:spcBef>
              <a:buNone/>
            </a:pPr>
            <a:r>
              <a:rPr lang="en-US" dirty="0" smtClean="0"/>
              <a:t>Do not enter the social security number in the </a:t>
            </a:r>
            <a:r>
              <a:rPr lang="en-US" dirty="0" err="1" smtClean="0"/>
              <a:t>pollbook</a:t>
            </a:r>
            <a:r>
              <a:rPr lang="en-US" dirty="0" smtClean="0"/>
              <a:t>. </a:t>
            </a:r>
          </a:p>
          <a:p>
            <a:pPr marL="1149350" lvl="3" indent="0">
              <a:lnSpc>
                <a:spcPct val="100000"/>
              </a:lnSpc>
              <a:spcBef>
                <a:spcPts val="1000"/>
              </a:spcBef>
              <a:buNone/>
            </a:pPr>
            <a:r>
              <a:rPr lang="en-US" dirty="0" smtClean="0"/>
              <a:t>Do not ask the voter to say their social security number aloud. </a:t>
            </a:r>
            <a:endParaRPr lang="en-US" dirty="0"/>
          </a:p>
        </p:txBody>
      </p:sp>
      <p:sp>
        <p:nvSpPr>
          <p:cNvPr id="5" name="Text Placeholder 4"/>
          <p:cNvSpPr>
            <a:spLocks noGrp="1"/>
          </p:cNvSpPr>
          <p:nvPr>
            <p:ph type="body" sz="quarter" idx="11"/>
          </p:nvPr>
        </p:nvSpPr>
        <p:spPr>
          <a:xfrm>
            <a:off x="1060169" y="1199535"/>
            <a:ext cx="5278092" cy="1524142"/>
          </a:xfrm>
        </p:spPr>
        <p:txBody>
          <a:bodyPr/>
          <a:lstStyle/>
          <a:p>
            <a:pPr>
              <a:lnSpc>
                <a:spcPct val="100000"/>
              </a:lnSpc>
              <a:spcBef>
                <a:spcPts val="1000"/>
              </a:spcBef>
            </a:pPr>
            <a:r>
              <a:rPr lang="en-US" dirty="0" smtClean="0"/>
              <a:t>If you see the assigned number symbol           in the </a:t>
            </a:r>
            <a:r>
              <a:rPr lang="en-US" dirty="0" err="1" smtClean="0"/>
              <a:t>pollbook</a:t>
            </a:r>
            <a:r>
              <a:rPr lang="en-US" dirty="0" smtClean="0"/>
              <a:t>.</a:t>
            </a:r>
            <a:endParaRPr lang="en-US" dirty="0"/>
          </a:p>
        </p:txBody>
      </p:sp>
      <p:sp>
        <p:nvSpPr>
          <p:cNvPr id="6" name="Text Placeholder 5"/>
          <p:cNvSpPr>
            <a:spLocks noGrp="1"/>
          </p:cNvSpPr>
          <p:nvPr>
            <p:ph type="body" sz="quarter" idx="12"/>
          </p:nvPr>
        </p:nvSpPr>
        <p:spPr>
          <a:xfrm>
            <a:off x="295308" y="1070978"/>
            <a:ext cx="848428" cy="996950"/>
          </a:xfrm>
        </p:spPr>
        <p:txBody>
          <a:bodyPr/>
          <a:lstStyle/>
          <a:p>
            <a:r>
              <a:rPr lang="en-US" smtClean="0"/>
              <a:t>18</a:t>
            </a:r>
            <a:endParaRPr lang="en-US" dirty="0"/>
          </a:p>
        </p:txBody>
      </p:sp>
      <p:sp>
        <p:nvSpPr>
          <p:cNvPr id="9" name="Text Placeholder 3"/>
          <p:cNvSpPr txBox="1">
            <a:spLocks/>
          </p:cNvSpPr>
          <p:nvPr/>
        </p:nvSpPr>
        <p:spPr>
          <a:xfrm>
            <a:off x="1570222" y="2628136"/>
            <a:ext cx="4831836"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600"/>
              </a:spcBef>
              <a:buNone/>
            </a:pPr>
            <a:r>
              <a:rPr lang="en-US" sz="1800" dirty="0" smtClean="0">
                <a:latin typeface="Calibri" charset="0"/>
                <a:ea typeface="Calibri" charset="0"/>
                <a:cs typeface="Calibri" charset="0"/>
              </a:rPr>
              <a:t>On paper </a:t>
            </a:r>
            <a:r>
              <a:rPr lang="en-US" sz="1800" dirty="0" err="1" smtClean="0">
                <a:latin typeface="Calibri" charset="0"/>
                <a:ea typeface="Calibri" charset="0"/>
                <a:cs typeface="Calibri" charset="0"/>
              </a:rPr>
              <a:t>pollbooks</a:t>
            </a:r>
            <a:r>
              <a:rPr lang="en-US" sz="1800" dirty="0" smtClean="0">
                <a:latin typeface="Calibri" charset="0"/>
                <a:ea typeface="Calibri" charset="0"/>
                <a:cs typeface="Calibri" charset="0"/>
              </a:rPr>
              <a:t>, the	 symbol appears left of the voter’s name. </a:t>
            </a:r>
          </a:p>
          <a:p>
            <a:pPr marL="0" indent="0">
              <a:lnSpc>
                <a:spcPct val="100000"/>
              </a:lnSpc>
              <a:spcBef>
                <a:spcPts val="600"/>
              </a:spcBef>
              <a:buNone/>
            </a:pPr>
            <a:r>
              <a:rPr lang="en-US" sz="1800" dirty="0" smtClean="0">
                <a:latin typeface="Calibri" charset="0"/>
                <a:ea typeface="Calibri" charset="0"/>
                <a:cs typeface="Calibri" charset="0"/>
              </a:rPr>
              <a:t>On EPB, the         symbol may be in the voter’s details or in the message box. </a:t>
            </a:r>
          </a:p>
        </p:txBody>
      </p:sp>
      <p:sp>
        <p:nvSpPr>
          <p:cNvPr id="10" name="Oval 9"/>
          <p:cNvSpPr/>
          <p:nvPr/>
        </p:nvSpPr>
        <p:spPr>
          <a:xfrm>
            <a:off x="1123967" y="2718650"/>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1" name="Oval 10"/>
          <p:cNvSpPr/>
          <p:nvPr/>
        </p:nvSpPr>
        <p:spPr>
          <a:xfrm>
            <a:off x="1123967" y="2163065"/>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2" name="Text Placeholder 3"/>
          <p:cNvSpPr txBox="1">
            <a:spLocks/>
          </p:cNvSpPr>
          <p:nvPr/>
        </p:nvSpPr>
        <p:spPr>
          <a:xfrm>
            <a:off x="1626783" y="2161029"/>
            <a:ext cx="5032239"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600"/>
              </a:spcBef>
              <a:buNone/>
            </a:pPr>
            <a:r>
              <a:rPr lang="en-US" sz="1800" dirty="0" smtClean="0">
                <a:latin typeface="Calibri" charset="0"/>
                <a:ea typeface="Calibri" charset="0"/>
                <a:cs typeface="Calibri" charset="0"/>
              </a:rPr>
              <a:t>This is very rare. </a:t>
            </a:r>
          </a:p>
        </p:txBody>
      </p:sp>
      <p:sp>
        <p:nvSpPr>
          <p:cNvPr id="19" name="Oval 18"/>
          <p:cNvSpPr/>
          <p:nvPr/>
        </p:nvSpPr>
        <p:spPr>
          <a:xfrm>
            <a:off x="1123967" y="4462833"/>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21" name="Oval 20"/>
          <p:cNvSpPr/>
          <p:nvPr/>
        </p:nvSpPr>
        <p:spPr>
          <a:xfrm>
            <a:off x="1123967" y="6210044"/>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graphicFrame>
        <p:nvGraphicFramePr>
          <p:cNvPr id="16" name="Table 15"/>
          <p:cNvGraphicFramePr>
            <a:graphicFrameLocks noGrp="1"/>
          </p:cNvGraphicFramePr>
          <p:nvPr>
            <p:extLst>
              <p:ext uri="{D42A27DB-BD31-4B8C-83A1-F6EECF244321}">
                <p14:modId xmlns:p14="http://schemas.microsoft.com/office/powerpoint/2010/main" val="1289451133"/>
              </p:ext>
            </p:extLst>
          </p:nvPr>
        </p:nvGraphicFramePr>
        <p:xfrm>
          <a:off x="5376968" y="1319189"/>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r>
                        <a:rPr lang="en-US" sz="1800" dirty="0" smtClean="0"/>
                        <a:t>A</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2090940032"/>
              </p:ext>
            </p:extLst>
          </p:nvPr>
        </p:nvGraphicFramePr>
        <p:xfrm>
          <a:off x="3986140" y="2652006"/>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r>
                        <a:rPr lang="en-US" sz="1800" dirty="0" smtClean="0"/>
                        <a:t>A</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006718316"/>
              </p:ext>
            </p:extLst>
          </p:nvPr>
        </p:nvGraphicFramePr>
        <p:xfrm>
          <a:off x="2814068" y="3255627"/>
          <a:ext cx="374715" cy="370840"/>
        </p:xfrm>
        <a:graphic>
          <a:graphicData uri="http://schemas.openxmlformats.org/drawingml/2006/table">
            <a:tbl>
              <a:tblPr firstRow="1" bandRow="1">
                <a:tableStyleId>{5C22544A-7EE6-4342-B048-85BDC9FD1C3A}</a:tableStyleId>
              </a:tblPr>
              <a:tblGrid>
                <a:gridCol w="374715">
                  <a:extLst>
                    <a:ext uri="{9D8B030D-6E8A-4147-A177-3AD203B41FA5}">
                      <a16:colId xmlns:a16="http://schemas.microsoft.com/office/drawing/2014/main" val="20000"/>
                    </a:ext>
                  </a:extLst>
                </a:gridCol>
              </a:tblGrid>
              <a:tr h="370840">
                <a:tc>
                  <a:txBody>
                    <a:bodyPr/>
                    <a:lstStyle/>
                    <a:p>
                      <a:pPr algn="ctr"/>
                      <a:r>
                        <a:rPr lang="en-US" sz="1800" dirty="0" smtClean="0"/>
                        <a:t>A</a:t>
                      </a:r>
                      <a:endParaRPr lang="en-US" sz="1800" dirty="0"/>
                    </a:p>
                  </a:txBody>
                  <a:tcPr>
                    <a:solidFill>
                      <a:schemeClr val="tx1"/>
                    </a:solidFill>
                  </a:tcPr>
                </a:tc>
                <a:extLst>
                  <a:ext uri="{0D108BD9-81ED-4DB2-BD59-A6C34878D82A}">
                    <a16:rowId xmlns:a16="http://schemas.microsoft.com/office/drawing/2014/main" val="10000"/>
                  </a:ext>
                </a:extLst>
              </a:tr>
            </a:tbl>
          </a:graphicData>
        </a:graphic>
      </p:graphicFrame>
      <p:sp>
        <p:nvSpPr>
          <p:cNvPr id="15" name="TextBox 14"/>
          <p:cNvSpPr txBox="1"/>
          <p:nvPr/>
        </p:nvSpPr>
        <p:spPr>
          <a:xfrm>
            <a:off x="4413915" y="8736804"/>
            <a:ext cx="4522537" cy="276999"/>
          </a:xfrm>
          <a:prstGeom prst="rect">
            <a:avLst/>
          </a:prstGeom>
          <a:noFill/>
        </p:spPr>
        <p:txBody>
          <a:bodyPr wrap="square" rtlCol="0">
            <a:spAutoFit/>
          </a:bodyPr>
          <a:lstStyle/>
          <a:p>
            <a:r>
              <a:rPr lang="en-US" sz="1200" smtClean="0"/>
              <a:t>Other| </a:t>
            </a:r>
            <a:r>
              <a:rPr lang="en-US" sz="1200" dirty="0" smtClean="0"/>
              <a:t>What If </a:t>
            </a:r>
            <a:r>
              <a:rPr lang="en-US" sz="1200" smtClean="0"/>
              <a:t>problem 15a</a:t>
            </a:r>
            <a:endParaRPr lang="en-US" sz="1200" dirty="0"/>
          </a:p>
        </p:txBody>
      </p:sp>
      <p:sp>
        <p:nvSpPr>
          <p:cNvPr id="2" name="TextBox 1"/>
          <p:cNvSpPr txBox="1"/>
          <p:nvPr/>
        </p:nvSpPr>
        <p:spPr>
          <a:xfrm>
            <a:off x="3986140" y="679485"/>
            <a:ext cx="2415918" cy="646331"/>
          </a:xfrm>
          <a:prstGeom prst="rect">
            <a:avLst/>
          </a:prstGeom>
          <a:noFill/>
        </p:spPr>
        <p:txBody>
          <a:bodyPr wrap="square" rtlCol="0">
            <a:spAutoFit/>
          </a:bodyPr>
          <a:lstStyle/>
          <a:p>
            <a:pPr algn="r"/>
            <a:r>
              <a:rPr lang="en-US" sz="1200" dirty="0" smtClean="0"/>
              <a:t>Constitution of Virginia Art. II, § 2;</a:t>
            </a:r>
          </a:p>
          <a:p>
            <a:pPr algn="r"/>
            <a:r>
              <a:rPr lang="en-US" sz="1200" dirty="0" smtClean="0"/>
              <a:t>§ 24.2-418; </a:t>
            </a:r>
          </a:p>
          <a:p>
            <a:pPr algn="r"/>
            <a:r>
              <a:rPr lang="en-US" sz="1200" dirty="0" smtClean="0"/>
              <a:t>§ 24.2-643(D)</a:t>
            </a:r>
            <a:endParaRPr lang="en-US" sz="1200" dirty="0"/>
          </a:p>
        </p:txBody>
      </p:sp>
    </p:spTree>
    <p:extLst>
      <p:ext uri="{BB962C8B-B14F-4D97-AF65-F5344CB8AC3E}">
        <p14:creationId xmlns:p14="http://schemas.microsoft.com/office/powerpoint/2010/main" val="13184915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64986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871956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0" y="2160188"/>
            <a:ext cx="6083600" cy="5764342"/>
          </a:xfrm>
        </p:spPr>
        <p:txBody>
          <a:bodyPr/>
          <a:lstStyle/>
          <a:p>
            <a:pPr>
              <a:lnSpc>
                <a:spcPct val="100000"/>
              </a:lnSpc>
              <a:spcBef>
                <a:spcPts val="1000"/>
              </a:spcBef>
            </a:pPr>
            <a:r>
              <a:rPr lang="en-US" dirty="0" smtClean="0"/>
              <a:t>Locate the voter’s name in the final Absentee list </a:t>
            </a:r>
            <a:r>
              <a:rPr lang="en-US" b="1" dirty="0" smtClean="0"/>
              <a:t>OR</a:t>
            </a:r>
            <a:r>
              <a:rPr lang="en-US" dirty="0" smtClean="0"/>
              <a:t> in the </a:t>
            </a:r>
            <a:r>
              <a:rPr lang="en-US" dirty="0" err="1" smtClean="0"/>
              <a:t>pollbook</a:t>
            </a:r>
            <a:r>
              <a:rPr lang="en-US" dirty="0" smtClean="0"/>
              <a:t>.</a:t>
            </a:r>
          </a:p>
          <a:p>
            <a:pPr marL="1149350" lvl="3" indent="0">
              <a:lnSpc>
                <a:spcPct val="100000"/>
              </a:lnSpc>
              <a:spcBef>
                <a:spcPts val="1000"/>
              </a:spcBef>
              <a:buNone/>
            </a:pPr>
            <a:r>
              <a:rPr lang="en-US" dirty="0" smtClean="0"/>
              <a:t>If it says ‘marked’ or ‘on machine’ then this voter already voted and cannot vote again.  </a:t>
            </a:r>
          </a:p>
          <a:p>
            <a:pPr marL="1149350" lvl="3" indent="0">
              <a:lnSpc>
                <a:spcPct val="100000"/>
              </a:lnSpc>
              <a:spcBef>
                <a:spcPts val="1000"/>
              </a:spcBef>
              <a:buNone/>
            </a:pPr>
            <a:r>
              <a:rPr lang="en-US" dirty="0" smtClean="0"/>
              <a:t>If voter says they did not vote, go to problem 12a have them vote provisionally using reason code #5.</a:t>
            </a:r>
          </a:p>
          <a:p>
            <a:pPr marL="1149350" lvl="3" indent="0">
              <a:lnSpc>
                <a:spcPct val="100000"/>
              </a:lnSpc>
              <a:spcBef>
                <a:spcPts val="1000"/>
              </a:spcBef>
              <a:buNone/>
            </a:pPr>
            <a:r>
              <a:rPr lang="en-US" dirty="0" smtClean="0"/>
              <a:t>If  it says ‘issued’ and the voter has their absentee ballot go to problem 19b. </a:t>
            </a:r>
          </a:p>
          <a:p>
            <a:pPr marL="1149350" lvl="3" indent="0">
              <a:lnSpc>
                <a:spcPct val="100000"/>
              </a:lnSpc>
              <a:spcBef>
                <a:spcPts val="1000"/>
              </a:spcBef>
              <a:buNone/>
            </a:pPr>
            <a:r>
              <a:rPr lang="en-US" dirty="0" smtClean="0"/>
              <a:t>If  it says ‘issued’ and the voter does not have their absentee ballot go to problem 19c. </a:t>
            </a:r>
          </a:p>
          <a:p>
            <a:pPr lvl="3"/>
            <a:endParaRPr lang="en-US" dirty="0" smtClean="0"/>
          </a:p>
        </p:txBody>
      </p:sp>
      <p:sp>
        <p:nvSpPr>
          <p:cNvPr id="3" name="Text Placeholder 2"/>
          <p:cNvSpPr>
            <a:spLocks noGrp="1"/>
          </p:cNvSpPr>
          <p:nvPr>
            <p:ph type="body" sz="quarter" idx="11"/>
          </p:nvPr>
        </p:nvSpPr>
        <p:spPr>
          <a:xfrm>
            <a:off x="1041991" y="1199535"/>
            <a:ext cx="4284921" cy="1524142"/>
          </a:xfrm>
        </p:spPr>
        <p:txBody>
          <a:bodyPr/>
          <a:lstStyle/>
          <a:p>
            <a:pPr>
              <a:lnSpc>
                <a:spcPct val="100000"/>
              </a:lnSpc>
              <a:spcBef>
                <a:spcPts val="1000"/>
              </a:spcBef>
            </a:pPr>
            <a:r>
              <a:rPr lang="en-US" dirty="0" smtClean="0"/>
              <a:t>If an absentee voter shows up to vote at the polling place. </a:t>
            </a:r>
            <a:endParaRPr lang="en-US" dirty="0"/>
          </a:p>
        </p:txBody>
      </p:sp>
      <p:sp>
        <p:nvSpPr>
          <p:cNvPr id="4" name="Text Placeholder 3"/>
          <p:cNvSpPr>
            <a:spLocks noGrp="1"/>
          </p:cNvSpPr>
          <p:nvPr>
            <p:ph type="body" sz="quarter" idx="12"/>
          </p:nvPr>
        </p:nvSpPr>
        <p:spPr>
          <a:xfrm>
            <a:off x="295309" y="1070978"/>
            <a:ext cx="956607" cy="996950"/>
          </a:xfrm>
        </p:spPr>
        <p:txBody>
          <a:bodyPr/>
          <a:lstStyle/>
          <a:p>
            <a:r>
              <a:rPr lang="en-US" smtClean="0"/>
              <a:t>19a</a:t>
            </a:r>
            <a:endParaRPr lang="en-US" dirty="0"/>
          </a:p>
        </p:txBody>
      </p:sp>
      <p:sp>
        <p:nvSpPr>
          <p:cNvPr id="7" name="Oval 6"/>
          <p:cNvSpPr/>
          <p:nvPr/>
        </p:nvSpPr>
        <p:spPr>
          <a:xfrm>
            <a:off x="1170134" y="4228990"/>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8" name="Oval 7"/>
          <p:cNvSpPr/>
          <p:nvPr/>
        </p:nvSpPr>
        <p:spPr>
          <a:xfrm>
            <a:off x="1143149" y="2923228"/>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9" name="TextBox 8"/>
          <p:cNvSpPr txBox="1"/>
          <p:nvPr/>
        </p:nvSpPr>
        <p:spPr>
          <a:xfrm>
            <a:off x="4413915" y="8736804"/>
            <a:ext cx="4522537" cy="276999"/>
          </a:xfrm>
          <a:prstGeom prst="rect">
            <a:avLst/>
          </a:prstGeom>
          <a:noFill/>
        </p:spPr>
        <p:txBody>
          <a:bodyPr wrap="square" rtlCol="0">
            <a:spAutoFit/>
          </a:bodyPr>
          <a:lstStyle/>
          <a:p>
            <a:r>
              <a:rPr lang="en-US" sz="1200" smtClean="0"/>
              <a:t>Absentee | </a:t>
            </a:r>
            <a:r>
              <a:rPr lang="en-US" sz="1200" dirty="0" smtClean="0"/>
              <a:t>What If </a:t>
            </a:r>
            <a:r>
              <a:rPr lang="en-US" sz="1200" smtClean="0"/>
              <a:t>problem 19a</a:t>
            </a:r>
            <a:endParaRPr lang="en-US" sz="1200" dirty="0"/>
          </a:p>
        </p:txBody>
      </p:sp>
      <p:sp>
        <p:nvSpPr>
          <p:cNvPr id="6" name="TextBox 5"/>
          <p:cNvSpPr txBox="1"/>
          <p:nvPr/>
        </p:nvSpPr>
        <p:spPr>
          <a:xfrm>
            <a:off x="4646402" y="719968"/>
            <a:ext cx="1755657" cy="1107996"/>
          </a:xfrm>
          <a:prstGeom prst="rect">
            <a:avLst/>
          </a:prstGeom>
          <a:noFill/>
        </p:spPr>
        <p:txBody>
          <a:bodyPr wrap="square" rtlCol="0">
            <a:spAutoFit/>
          </a:bodyPr>
          <a:lstStyle/>
          <a:p>
            <a:pPr algn="r"/>
            <a:r>
              <a:rPr lang="en-US" sz="1200" dirty="0" smtClean="0"/>
              <a:t>§ 24.2-651.1; </a:t>
            </a:r>
          </a:p>
          <a:p>
            <a:pPr algn="r"/>
            <a:r>
              <a:rPr lang="en-US" sz="1200" dirty="0" smtClean="0"/>
              <a:t>§ 24.2-707; </a:t>
            </a:r>
          </a:p>
          <a:p>
            <a:pPr algn="r"/>
            <a:r>
              <a:rPr lang="en-US" sz="1200" dirty="0" smtClean="0"/>
              <a:t>§ 24.2-708; </a:t>
            </a:r>
          </a:p>
          <a:p>
            <a:pPr algn="r"/>
            <a:r>
              <a:rPr lang="en-US" sz="1200" dirty="0" smtClean="0"/>
              <a:t>§ 24.2-712</a:t>
            </a:r>
            <a:endParaRPr lang="en-US" sz="1200" dirty="0"/>
          </a:p>
          <a:p>
            <a:endParaRPr lang="en-US" dirty="0"/>
          </a:p>
        </p:txBody>
      </p:sp>
    </p:spTree>
    <p:extLst>
      <p:ext uri="{BB962C8B-B14F-4D97-AF65-F5344CB8AC3E}">
        <p14:creationId xmlns:p14="http://schemas.microsoft.com/office/powerpoint/2010/main" val="7506055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0" y="2280588"/>
            <a:ext cx="5999799" cy="5764342"/>
          </a:xfrm>
        </p:spPr>
        <p:txBody>
          <a:bodyPr/>
          <a:lstStyle/>
          <a:p>
            <a:pPr>
              <a:lnSpc>
                <a:spcPct val="100000"/>
              </a:lnSpc>
              <a:spcBef>
                <a:spcPts val="1000"/>
              </a:spcBef>
            </a:pPr>
            <a:r>
              <a:rPr lang="en-US" dirty="0" smtClean="0"/>
              <a:t>Ask voter to take the ballot out of the envelope and write ‘VOID’ on the front of the ballot. </a:t>
            </a:r>
          </a:p>
          <a:p>
            <a:pPr marL="1149350" lvl="3" indent="0">
              <a:lnSpc>
                <a:spcPct val="100000"/>
              </a:lnSpc>
              <a:spcBef>
                <a:spcPts val="1000"/>
              </a:spcBef>
              <a:buNone/>
            </a:pPr>
            <a:r>
              <a:rPr lang="en-US" dirty="0" smtClean="0"/>
              <a:t>If voter filled in any part of the ballot, they can fill in the rest of the ovals for privacy.  </a:t>
            </a:r>
          </a:p>
          <a:p>
            <a:pPr>
              <a:lnSpc>
                <a:spcPct val="100000"/>
              </a:lnSpc>
              <a:spcBef>
                <a:spcPts val="1000"/>
              </a:spcBef>
            </a:pPr>
            <a:r>
              <a:rPr lang="en-US" dirty="0" smtClean="0"/>
              <a:t>Attach the voided absentee ballot, envelope, and any other related materials.</a:t>
            </a:r>
          </a:p>
          <a:p>
            <a:pPr>
              <a:lnSpc>
                <a:spcPct val="100000"/>
              </a:lnSpc>
              <a:spcBef>
                <a:spcPts val="1000"/>
              </a:spcBef>
            </a:pPr>
            <a:r>
              <a:rPr lang="en-US" dirty="0" smtClean="0"/>
              <a:t>Record voter’s name and voter ID number on the back of envelope #4 and place materials inside.</a:t>
            </a:r>
          </a:p>
          <a:p>
            <a:pPr>
              <a:lnSpc>
                <a:spcPct val="100000"/>
              </a:lnSpc>
              <a:spcBef>
                <a:spcPts val="1000"/>
              </a:spcBef>
            </a:pPr>
            <a:r>
              <a:rPr lang="en-US" dirty="0" smtClean="0"/>
              <a:t>Check voter into </a:t>
            </a:r>
            <a:r>
              <a:rPr lang="en-US" dirty="0" err="1" smtClean="0"/>
              <a:t>pollbook</a:t>
            </a:r>
            <a:r>
              <a:rPr lang="en-US" dirty="0" smtClean="0"/>
              <a:t> and have them cast vote as normal.</a:t>
            </a:r>
          </a:p>
          <a:p>
            <a:pPr marL="1149350" lvl="3" indent="0">
              <a:lnSpc>
                <a:spcPct val="100000"/>
              </a:lnSpc>
              <a:spcBef>
                <a:spcPts val="1000"/>
              </a:spcBef>
              <a:buNone/>
            </a:pPr>
            <a:r>
              <a:rPr lang="en-US" dirty="0" smtClean="0"/>
              <a:t>On paper </a:t>
            </a:r>
            <a:r>
              <a:rPr lang="en-US" dirty="0" err="1" smtClean="0"/>
              <a:t>pollbooks</a:t>
            </a:r>
            <a:r>
              <a:rPr lang="en-US" dirty="0" smtClean="0"/>
              <a:t>, draw line through ‘AB’ next to voter’s name and assign the next </a:t>
            </a:r>
            <a:r>
              <a:rPr lang="en-US" dirty="0" err="1" smtClean="0"/>
              <a:t>pollbook</a:t>
            </a:r>
            <a:r>
              <a:rPr lang="en-US" dirty="0" smtClean="0"/>
              <a:t> count number. </a:t>
            </a:r>
          </a:p>
          <a:p>
            <a:pPr marL="1149350" lvl="3" indent="0">
              <a:lnSpc>
                <a:spcPct val="100000"/>
              </a:lnSpc>
              <a:spcBef>
                <a:spcPts val="1000"/>
              </a:spcBef>
              <a:buNone/>
            </a:pPr>
            <a:r>
              <a:rPr lang="en-US" dirty="0" smtClean="0"/>
              <a:t>On EPB, use the Election Chief’s password to override the AB symbol and continue to check in voter. </a:t>
            </a:r>
          </a:p>
          <a:p>
            <a:endParaRPr lang="en-US" dirty="0"/>
          </a:p>
        </p:txBody>
      </p:sp>
      <p:sp>
        <p:nvSpPr>
          <p:cNvPr id="3" name="Text Placeholder 2"/>
          <p:cNvSpPr>
            <a:spLocks noGrp="1"/>
          </p:cNvSpPr>
          <p:nvPr>
            <p:ph type="body" sz="quarter" idx="11"/>
          </p:nvPr>
        </p:nvSpPr>
        <p:spPr>
          <a:xfrm>
            <a:off x="1051338" y="1195880"/>
            <a:ext cx="5276291" cy="1524142"/>
          </a:xfrm>
        </p:spPr>
        <p:txBody>
          <a:bodyPr/>
          <a:lstStyle/>
          <a:p>
            <a:pPr>
              <a:lnSpc>
                <a:spcPct val="100000"/>
              </a:lnSpc>
              <a:spcBef>
                <a:spcPts val="1000"/>
              </a:spcBef>
            </a:pPr>
            <a:r>
              <a:rPr lang="en-US" dirty="0" smtClean="0"/>
              <a:t>If an absentee voter shows up to vote at the polling place WITH their absentee ballot. </a:t>
            </a:r>
            <a:endParaRPr lang="en-US" dirty="0"/>
          </a:p>
        </p:txBody>
      </p:sp>
      <p:sp>
        <p:nvSpPr>
          <p:cNvPr id="4" name="Text Placeholder 3"/>
          <p:cNvSpPr>
            <a:spLocks noGrp="1"/>
          </p:cNvSpPr>
          <p:nvPr>
            <p:ph type="body" sz="quarter" idx="12"/>
          </p:nvPr>
        </p:nvSpPr>
        <p:spPr>
          <a:xfrm>
            <a:off x="295310" y="1067323"/>
            <a:ext cx="956607" cy="996950"/>
          </a:xfrm>
        </p:spPr>
        <p:txBody>
          <a:bodyPr/>
          <a:lstStyle/>
          <a:p>
            <a:r>
              <a:rPr lang="en-US" dirty="0" smtClean="0"/>
              <a:t>19b</a:t>
            </a:r>
            <a:endParaRPr lang="en-US" dirty="0"/>
          </a:p>
        </p:txBody>
      </p:sp>
      <p:sp>
        <p:nvSpPr>
          <p:cNvPr id="8" name="Oval 7"/>
          <p:cNvSpPr/>
          <p:nvPr/>
        </p:nvSpPr>
        <p:spPr>
          <a:xfrm>
            <a:off x="1143389" y="3010139"/>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9" name="Oval 8"/>
          <p:cNvSpPr/>
          <p:nvPr/>
        </p:nvSpPr>
        <p:spPr>
          <a:xfrm>
            <a:off x="1143389" y="5712456"/>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7" name="Oval 6"/>
          <p:cNvSpPr/>
          <p:nvPr/>
        </p:nvSpPr>
        <p:spPr>
          <a:xfrm>
            <a:off x="1143389" y="6447902"/>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2" name="TextBox 11"/>
          <p:cNvSpPr txBox="1"/>
          <p:nvPr/>
        </p:nvSpPr>
        <p:spPr>
          <a:xfrm>
            <a:off x="4413915" y="8736804"/>
            <a:ext cx="4522537" cy="276999"/>
          </a:xfrm>
          <a:prstGeom prst="rect">
            <a:avLst/>
          </a:prstGeom>
          <a:noFill/>
        </p:spPr>
        <p:txBody>
          <a:bodyPr wrap="square" rtlCol="0">
            <a:spAutoFit/>
          </a:bodyPr>
          <a:lstStyle/>
          <a:p>
            <a:r>
              <a:rPr lang="en-US" sz="1200" dirty="0" smtClean="0"/>
              <a:t>Absentee | What If problem 19b</a:t>
            </a:r>
            <a:endParaRPr lang="en-US" sz="1200" dirty="0"/>
          </a:p>
        </p:txBody>
      </p:sp>
      <p:sp>
        <p:nvSpPr>
          <p:cNvPr id="5" name="TextBox 4"/>
          <p:cNvSpPr txBox="1"/>
          <p:nvPr/>
        </p:nvSpPr>
        <p:spPr>
          <a:xfrm>
            <a:off x="4551808" y="731534"/>
            <a:ext cx="1850251" cy="461665"/>
          </a:xfrm>
          <a:prstGeom prst="rect">
            <a:avLst/>
          </a:prstGeom>
          <a:noFill/>
        </p:spPr>
        <p:txBody>
          <a:bodyPr wrap="square" rtlCol="0">
            <a:spAutoFit/>
          </a:bodyPr>
          <a:lstStyle/>
          <a:p>
            <a:pPr algn="r"/>
            <a:r>
              <a:rPr lang="en-US" sz="1200" dirty="0" smtClean="0"/>
              <a:t>§ 24.2-708</a:t>
            </a:r>
          </a:p>
          <a:p>
            <a:pPr algn="r"/>
            <a:r>
              <a:rPr lang="en-US" sz="1200" dirty="0" smtClean="0"/>
              <a:t>§ 24.2-709</a:t>
            </a:r>
            <a:endParaRPr lang="en-US" sz="1200" dirty="0"/>
          </a:p>
        </p:txBody>
      </p:sp>
    </p:spTree>
    <p:extLst>
      <p:ext uri="{BB962C8B-B14F-4D97-AF65-F5344CB8AC3E}">
        <p14:creationId xmlns:p14="http://schemas.microsoft.com/office/powerpoint/2010/main" val="1623290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0" y="2472407"/>
            <a:ext cx="5999799" cy="5764342"/>
          </a:xfrm>
        </p:spPr>
        <p:txBody>
          <a:bodyPr/>
          <a:lstStyle/>
          <a:p>
            <a:pPr>
              <a:lnSpc>
                <a:spcPct val="100000"/>
              </a:lnSpc>
              <a:spcBef>
                <a:spcPts val="1000"/>
              </a:spcBef>
            </a:pPr>
            <a:r>
              <a:rPr lang="en-US" dirty="0" smtClean="0"/>
              <a:t>Call the Election Office to ask if the voter returned an unused or spoiled ballot. </a:t>
            </a:r>
          </a:p>
          <a:p>
            <a:pPr marL="1149350" lvl="3" indent="0">
              <a:lnSpc>
                <a:spcPct val="100000"/>
              </a:lnSpc>
              <a:spcBef>
                <a:spcPts val="0"/>
              </a:spcBef>
              <a:buNone/>
            </a:pPr>
            <a:r>
              <a:rPr lang="en-US" dirty="0" smtClean="0"/>
              <a:t>If the GR tells you that the voter returned an unused or spoiled ballot then have them cast vote as normal.</a:t>
            </a:r>
          </a:p>
          <a:p>
            <a:pPr marL="1149350" lvl="3" indent="0">
              <a:lnSpc>
                <a:spcPct val="100000"/>
              </a:lnSpc>
              <a:spcBef>
                <a:spcPts val="0"/>
              </a:spcBef>
              <a:buNone/>
            </a:pPr>
            <a:r>
              <a:rPr lang="en-US" dirty="0" smtClean="0"/>
              <a:t>Go to problem 19b for instructions on how to check voter into </a:t>
            </a:r>
            <a:r>
              <a:rPr lang="en-US" dirty="0" err="1" smtClean="0"/>
              <a:t>pollbook</a:t>
            </a:r>
            <a:r>
              <a:rPr lang="en-US" dirty="0" smtClean="0"/>
              <a:t>. </a:t>
            </a:r>
          </a:p>
          <a:p>
            <a:pPr marL="1149350" lvl="3" indent="0">
              <a:lnSpc>
                <a:spcPct val="100000"/>
              </a:lnSpc>
              <a:spcBef>
                <a:spcPts val="0"/>
              </a:spcBef>
              <a:buNone/>
            </a:pPr>
            <a:endParaRPr lang="en-US" dirty="0" smtClean="0"/>
          </a:p>
          <a:p>
            <a:pPr marL="1149350" lvl="3" indent="0">
              <a:lnSpc>
                <a:spcPct val="100000"/>
              </a:lnSpc>
              <a:spcBef>
                <a:spcPts val="0"/>
              </a:spcBef>
              <a:buNone/>
            </a:pPr>
            <a:r>
              <a:rPr lang="en-US" dirty="0" smtClean="0"/>
              <a:t>If GR tells you that voter did not return their ballot, have them vote provisionally.</a:t>
            </a:r>
          </a:p>
          <a:p>
            <a:pPr marL="1149350" lvl="3" indent="0">
              <a:lnSpc>
                <a:spcPct val="100000"/>
              </a:lnSpc>
              <a:spcBef>
                <a:spcPts val="0"/>
              </a:spcBef>
              <a:buNone/>
            </a:pPr>
            <a:r>
              <a:rPr lang="en-US" dirty="0" smtClean="0"/>
              <a:t>Go to problem 12a.  </a:t>
            </a:r>
          </a:p>
          <a:p>
            <a:pPr lvl="3"/>
            <a:endParaRPr lang="en-US" dirty="0" smtClean="0"/>
          </a:p>
        </p:txBody>
      </p:sp>
      <p:sp>
        <p:nvSpPr>
          <p:cNvPr id="3" name="Text Placeholder 2"/>
          <p:cNvSpPr>
            <a:spLocks noGrp="1"/>
          </p:cNvSpPr>
          <p:nvPr>
            <p:ph type="body" sz="quarter" idx="11"/>
          </p:nvPr>
        </p:nvSpPr>
        <p:spPr>
          <a:xfrm>
            <a:off x="1049254" y="1199535"/>
            <a:ext cx="5267741" cy="1524142"/>
          </a:xfrm>
        </p:spPr>
        <p:txBody>
          <a:bodyPr/>
          <a:lstStyle/>
          <a:p>
            <a:pPr>
              <a:lnSpc>
                <a:spcPct val="100000"/>
              </a:lnSpc>
              <a:spcBef>
                <a:spcPts val="1000"/>
              </a:spcBef>
            </a:pPr>
            <a:r>
              <a:rPr lang="en-US" dirty="0" smtClean="0"/>
              <a:t>If an absentee voter shows up to vote at the polling place and they DO NOT have their absentee ballot. </a:t>
            </a:r>
            <a:endParaRPr lang="en-US" dirty="0"/>
          </a:p>
        </p:txBody>
      </p:sp>
      <p:sp>
        <p:nvSpPr>
          <p:cNvPr id="4" name="Text Placeholder 3"/>
          <p:cNvSpPr>
            <a:spLocks noGrp="1"/>
          </p:cNvSpPr>
          <p:nvPr>
            <p:ph type="body" sz="quarter" idx="12"/>
          </p:nvPr>
        </p:nvSpPr>
        <p:spPr>
          <a:xfrm>
            <a:off x="295308" y="1070978"/>
            <a:ext cx="848428" cy="996950"/>
          </a:xfrm>
        </p:spPr>
        <p:txBody>
          <a:bodyPr/>
          <a:lstStyle/>
          <a:p>
            <a:r>
              <a:rPr lang="en-US" smtClean="0"/>
              <a:t>19c</a:t>
            </a:r>
            <a:endParaRPr lang="en-US" dirty="0"/>
          </a:p>
        </p:txBody>
      </p:sp>
      <p:sp>
        <p:nvSpPr>
          <p:cNvPr id="7" name="Oval 6"/>
          <p:cNvSpPr/>
          <p:nvPr/>
        </p:nvSpPr>
        <p:spPr>
          <a:xfrm>
            <a:off x="1134317" y="3163323"/>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9" name="Oval 8"/>
          <p:cNvSpPr/>
          <p:nvPr/>
        </p:nvSpPr>
        <p:spPr>
          <a:xfrm>
            <a:off x="1134317" y="4734863"/>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0" name="TextBox 9"/>
          <p:cNvSpPr txBox="1"/>
          <p:nvPr/>
        </p:nvSpPr>
        <p:spPr>
          <a:xfrm>
            <a:off x="4413915" y="8736804"/>
            <a:ext cx="4522537" cy="276999"/>
          </a:xfrm>
          <a:prstGeom prst="rect">
            <a:avLst/>
          </a:prstGeom>
          <a:noFill/>
        </p:spPr>
        <p:txBody>
          <a:bodyPr wrap="square" rtlCol="0">
            <a:spAutoFit/>
          </a:bodyPr>
          <a:lstStyle/>
          <a:p>
            <a:r>
              <a:rPr lang="en-US" sz="1200" dirty="0" smtClean="0"/>
              <a:t>Absentee | What If problem 19c</a:t>
            </a:r>
            <a:endParaRPr lang="en-US" sz="1200" dirty="0"/>
          </a:p>
        </p:txBody>
      </p:sp>
      <p:sp>
        <p:nvSpPr>
          <p:cNvPr id="5" name="TextBox 4"/>
          <p:cNvSpPr txBox="1"/>
          <p:nvPr/>
        </p:nvSpPr>
        <p:spPr>
          <a:xfrm>
            <a:off x="4929352" y="706279"/>
            <a:ext cx="1472707" cy="646331"/>
          </a:xfrm>
          <a:prstGeom prst="rect">
            <a:avLst/>
          </a:prstGeom>
          <a:noFill/>
        </p:spPr>
        <p:txBody>
          <a:bodyPr wrap="square" rtlCol="0">
            <a:spAutoFit/>
          </a:bodyPr>
          <a:lstStyle/>
          <a:p>
            <a:pPr algn="r"/>
            <a:r>
              <a:rPr lang="en-US" sz="1200" dirty="0" smtClean="0"/>
              <a:t>§ 24.2-653</a:t>
            </a:r>
          </a:p>
          <a:p>
            <a:pPr algn="r"/>
            <a:r>
              <a:rPr lang="en-US" sz="1200" dirty="0" smtClean="0"/>
              <a:t>§ 24.2-707</a:t>
            </a:r>
          </a:p>
          <a:p>
            <a:pPr algn="r"/>
            <a:r>
              <a:rPr lang="en-US" sz="1200" dirty="0" smtClean="0"/>
              <a:t>§ 24.2-708</a:t>
            </a:r>
            <a:endParaRPr lang="en-US" sz="1200" dirty="0"/>
          </a:p>
        </p:txBody>
      </p:sp>
    </p:spTree>
    <p:extLst>
      <p:ext uri="{BB962C8B-B14F-4D97-AF65-F5344CB8AC3E}">
        <p14:creationId xmlns:p14="http://schemas.microsoft.com/office/powerpoint/2010/main" val="3205869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605411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0" y="2986982"/>
            <a:ext cx="5999799" cy="5764342"/>
          </a:xfrm>
        </p:spPr>
        <p:txBody>
          <a:bodyPr/>
          <a:lstStyle/>
          <a:p>
            <a:pPr>
              <a:lnSpc>
                <a:spcPct val="100000"/>
              </a:lnSpc>
              <a:spcBef>
                <a:spcPts val="1000"/>
              </a:spcBef>
            </a:pPr>
            <a:r>
              <a:rPr lang="en-US" dirty="0" smtClean="0"/>
              <a:t>Check voters into </a:t>
            </a:r>
            <a:r>
              <a:rPr lang="en-US" dirty="0" err="1" smtClean="0"/>
              <a:t>pollbook</a:t>
            </a:r>
            <a:r>
              <a:rPr lang="en-US" dirty="0" smtClean="0"/>
              <a:t>.</a:t>
            </a:r>
          </a:p>
          <a:p>
            <a:pPr marL="1149350" lvl="3" indent="0">
              <a:lnSpc>
                <a:spcPct val="100000"/>
              </a:lnSpc>
              <a:spcBef>
                <a:spcPts val="1000"/>
              </a:spcBef>
              <a:buNone/>
            </a:pPr>
            <a:r>
              <a:rPr lang="en-US" dirty="0" smtClean="0"/>
              <a:t>On paper </a:t>
            </a:r>
            <a:r>
              <a:rPr lang="en-US" dirty="0" err="1" smtClean="0"/>
              <a:t>pollbooks</a:t>
            </a:r>
            <a:r>
              <a:rPr lang="en-US" dirty="0" smtClean="0"/>
              <a:t>, </a:t>
            </a:r>
            <a:r>
              <a:rPr lang="en-US" b="1" dirty="0" smtClean="0"/>
              <a:t>do not </a:t>
            </a:r>
            <a:r>
              <a:rPr lang="en-US" dirty="0" smtClean="0"/>
              <a:t>write anything in the paper </a:t>
            </a:r>
            <a:r>
              <a:rPr lang="en-US" dirty="0" err="1" smtClean="0"/>
              <a:t>pollbook</a:t>
            </a:r>
            <a:r>
              <a:rPr lang="en-US" dirty="0" smtClean="0"/>
              <a:t>. </a:t>
            </a:r>
          </a:p>
          <a:p>
            <a:pPr marL="1149350" lvl="3" indent="0">
              <a:lnSpc>
                <a:spcPct val="100000"/>
              </a:lnSpc>
              <a:spcBef>
                <a:spcPts val="1000"/>
              </a:spcBef>
              <a:buNone/>
            </a:pPr>
            <a:r>
              <a:rPr lang="en-US" dirty="0" smtClean="0"/>
              <a:t>On EPBs, check voters in as provisional. </a:t>
            </a:r>
          </a:p>
          <a:p>
            <a:pPr marL="1149350" lvl="3" indent="0">
              <a:lnSpc>
                <a:spcPct val="100000"/>
              </a:lnSpc>
              <a:spcBef>
                <a:spcPts val="1000"/>
              </a:spcBef>
              <a:buNone/>
            </a:pPr>
            <a:r>
              <a:rPr lang="en-US" dirty="0" smtClean="0"/>
              <a:t>Enter ‘after hours’ in the voter record. </a:t>
            </a:r>
          </a:p>
          <a:p>
            <a:pPr>
              <a:lnSpc>
                <a:spcPct val="100000"/>
              </a:lnSpc>
              <a:spcBef>
                <a:spcPts val="1000"/>
              </a:spcBef>
            </a:pPr>
            <a:r>
              <a:rPr lang="en-US" dirty="0" smtClean="0"/>
              <a:t>Locate a new provisional ballot log sheet. </a:t>
            </a:r>
          </a:p>
          <a:p>
            <a:pPr>
              <a:lnSpc>
                <a:spcPct val="100000"/>
              </a:lnSpc>
              <a:spcBef>
                <a:spcPts val="1000"/>
              </a:spcBef>
            </a:pPr>
            <a:r>
              <a:rPr lang="en-US" dirty="0" smtClean="0"/>
              <a:t>Record voter’s information into the provisional ballot log using reason code number 3.</a:t>
            </a:r>
          </a:p>
          <a:p>
            <a:pPr>
              <a:lnSpc>
                <a:spcPct val="100000"/>
              </a:lnSpc>
              <a:spcBef>
                <a:spcPts val="1000"/>
              </a:spcBef>
            </a:pPr>
            <a:r>
              <a:rPr lang="en-US" dirty="0" smtClean="0"/>
              <a:t>Go to problem 12a and follow instructions. </a:t>
            </a:r>
          </a:p>
          <a:p>
            <a:pPr marL="1149350" lvl="3" indent="0">
              <a:lnSpc>
                <a:spcPct val="100000"/>
              </a:lnSpc>
              <a:spcBef>
                <a:spcPts val="1000"/>
              </a:spcBef>
              <a:buNone/>
            </a:pPr>
            <a:r>
              <a:rPr lang="en-US" dirty="0" smtClean="0"/>
              <a:t>Voter does not have to fill out voter registration application, unless needed for another reason.  </a:t>
            </a:r>
          </a:p>
          <a:p>
            <a:pPr marL="1028700" lvl="3" indent="0">
              <a:buNone/>
            </a:pPr>
            <a:endParaRPr lang="en-US" dirty="0"/>
          </a:p>
        </p:txBody>
      </p:sp>
      <p:sp>
        <p:nvSpPr>
          <p:cNvPr id="5" name="Text Placeholder 3"/>
          <p:cNvSpPr txBox="1">
            <a:spLocks/>
          </p:cNvSpPr>
          <p:nvPr/>
        </p:nvSpPr>
        <p:spPr>
          <a:xfrm>
            <a:off x="1314904" y="2196031"/>
            <a:ext cx="4831836"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39713" indent="0">
              <a:lnSpc>
                <a:spcPct val="100000"/>
              </a:lnSpc>
              <a:spcBef>
                <a:spcPts val="600"/>
              </a:spcBef>
              <a:buNone/>
            </a:pPr>
            <a:r>
              <a:rPr lang="en-US" sz="1800" dirty="0" smtClean="0">
                <a:latin typeface="Calibri" charset="0"/>
                <a:ea typeface="Calibri" charset="0"/>
                <a:cs typeface="Calibri" charset="0"/>
              </a:rPr>
              <a:t>Voters in line after 7:00 p.m. will vote on a provisional ballot. </a:t>
            </a:r>
          </a:p>
          <a:p>
            <a:pPr marL="0" indent="0">
              <a:lnSpc>
                <a:spcPct val="100000"/>
              </a:lnSpc>
              <a:buNone/>
            </a:pPr>
            <a:endParaRPr lang="en-US" sz="1800" dirty="0" smtClean="0">
              <a:latin typeface="Calibri" charset="0"/>
              <a:ea typeface="Calibri" charset="0"/>
              <a:cs typeface="Calibri" charset="0"/>
            </a:endParaRPr>
          </a:p>
        </p:txBody>
      </p:sp>
      <p:sp>
        <p:nvSpPr>
          <p:cNvPr id="6" name="Oval 5"/>
          <p:cNvSpPr/>
          <p:nvPr/>
        </p:nvSpPr>
        <p:spPr>
          <a:xfrm>
            <a:off x="1140389" y="2269724"/>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7" name="Oval 6"/>
          <p:cNvSpPr/>
          <p:nvPr/>
        </p:nvSpPr>
        <p:spPr>
          <a:xfrm>
            <a:off x="1140389" y="3425320"/>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8" name="Oval 7"/>
          <p:cNvSpPr/>
          <p:nvPr/>
        </p:nvSpPr>
        <p:spPr>
          <a:xfrm>
            <a:off x="1140389" y="4043672"/>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9" name="Oval 8"/>
          <p:cNvSpPr/>
          <p:nvPr/>
        </p:nvSpPr>
        <p:spPr>
          <a:xfrm>
            <a:off x="1140389" y="6397498"/>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4" name="Text Placeholder 2"/>
          <p:cNvSpPr txBox="1">
            <a:spLocks/>
          </p:cNvSpPr>
          <p:nvPr/>
        </p:nvSpPr>
        <p:spPr>
          <a:xfrm>
            <a:off x="1072603" y="1190555"/>
            <a:ext cx="5276292" cy="1092654"/>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800" b="1" kern="1200">
                <a:solidFill>
                  <a:schemeClr val="tx1"/>
                </a:solidFill>
                <a:latin typeface="Calibri" charset="0"/>
                <a:ea typeface="Calibri" charset="0"/>
                <a:cs typeface="Calibri" charset="0"/>
              </a:defRPr>
            </a:lvl1pPr>
            <a:lvl2pPr marL="342900" indent="0" algn="l" defTabSz="685800" rtl="0" eaLnBrk="1" latinLnBrk="0" hangingPunct="1">
              <a:lnSpc>
                <a:spcPct val="90000"/>
              </a:lnSpc>
              <a:spcBef>
                <a:spcPts val="375"/>
              </a:spcBef>
              <a:buFont typeface="Arial" panose="020B0604020202020204" pitchFamily="34" charset="0"/>
              <a:buNone/>
              <a:defRPr sz="2800" b="1" kern="1200">
                <a:solidFill>
                  <a:schemeClr val="tx1"/>
                </a:solidFill>
                <a:latin typeface="Calibri" charset="0"/>
                <a:ea typeface="Calibri" charset="0"/>
                <a:cs typeface="Calibri" charset="0"/>
              </a:defRPr>
            </a:lvl2pPr>
            <a:lvl3pPr marL="685800" indent="0" algn="l" defTabSz="685800" rtl="0" eaLnBrk="1" latinLnBrk="0" hangingPunct="1">
              <a:lnSpc>
                <a:spcPct val="90000"/>
              </a:lnSpc>
              <a:spcBef>
                <a:spcPts val="375"/>
              </a:spcBef>
              <a:buFont typeface="Arial" panose="020B0604020202020204" pitchFamily="34" charset="0"/>
              <a:buNone/>
              <a:defRPr sz="2800" b="1" kern="1200">
                <a:solidFill>
                  <a:schemeClr val="tx1"/>
                </a:solidFill>
                <a:latin typeface="Calibri" charset="0"/>
                <a:ea typeface="Calibri" charset="0"/>
                <a:cs typeface="Calibri" charset="0"/>
              </a:defRPr>
            </a:lvl3pPr>
            <a:lvl4pPr marL="1028700" indent="0" algn="l" defTabSz="685800" rtl="0" eaLnBrk="1" latinLnBrk="0" hangingPunct="1">
              <a:lnSpc>
                <a:spcPct val="90000"/>
              </a:lnSpc>
              <a:spcBef>
                <a:spcPts val="375"/>
              </a:spcBef>
              <a:buFont typeface="Arial" panose="020B0604020202020204" pitchFamily="34" charset="0"/>
              <a:buNone/>
              <a:defRPr sz="2800" b="1" kern="1200">
                <a:solidFill>
                  <a:schemeClr val="accent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2800" b="1" kern="1200">
                <a:solidFill>
                  <a:schemeClr val="accent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000"/>
              </a:spcBef>
            </a:pPr>
            <a:r>
              <a:rPr lang="en-US" sz="2000" dirty="0" smtClean="0"/>
              <a:t>The court ordered the polls to stay open past 7:00 p.m.</a:t>
            </a:r>
            <a:endParaRPr lang="en-US" sz="2000" dirty="0"/>
          </a:p>
        </p:txBody>
      </p:sp>
      <p:sp>
        <p:nvSpPr>
          <p:cNvPr id="15" name="Text Placeholder 3"/>
          <p:cNvSpPr txBox="1">
            <a:spLocks/>
          </p:cNvSpPr>
          <p:nvPr/>
        </p:nvSpPr>
        <p:spPr>
          <a:xfrm>
            <a:off x="305943" y="1072631"/>
            <a:ext cx="1276692" cy="996950"/>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4800" b="1" kern="1200">
                <a:solidFill>
                  <a:schemeClr val="tx1"/>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3600" dirty="0" smtClean="0"/>
              <a:t>20a</a:t>
            </a:r>
            <a:endParaRPr lang="en-US" sz="3600" dirty="0"/>
          </a:p>
        </p:txBody>
      </p:sp>
      <p:sp>
        <p:nvSpPr>
          <p:cNvPr id="11" name="TextBox 10"/>
          <p:cNvSpPr txBox="1"/>
          <p:nvPr/>
        </p:nvSpPr>
        <p:spPr>
          <a:xfrm>
            <a:off x="3730822" y="8736804"/>
            <a:ext cx="4522537" cy="276999"/>
          </a:xfrm>
          <a:prstGeom prst="rect">
            <a:avLst/>
          </a:prstGeom>
          <a:noFill/>
        </p:spPr>
        <p:txBody>
          <a:bodyPr wrap="square" rtlCol="0">
            <a:spAutoFit/>
          </a:bodyPr>
          <a:lstStyle/>
          <a:p>
            <a:r>
              <a:rPr lang="en-US" sz="1200" dirty="0" smtClean="0"/>
              <a:t>Extension of poll hours| What If problem 20a</a:t>
            </a:r>
            <a:endParaRPr lang="en-US" sz="1200" dirty="0"/>
          </a:p>
        </p:txBody>
      </p:sp>
      <p:sp>
        <p:nvSpPr>
          <p:cNvPr id="3" name="TextBox 2"/>
          <p:cNvSpPr txBox="1"/>
          <p:nvPr/>
        </p:nvSpPr>
        <p:spPr>
          <a:xfrm>
            <a:off x="5065986" y="762272"/>
            <a:ext cx="1336073" cy="276999"/>
          </a:xfrm>
          <a:prstGeom prst="rect">
            <a:avLst/>
          </a:prstGeom>
          <a:noFill/>
        </p:spPr>
        <p:txBody>
          <a:bodyPr wrap="square" rtlCol="0">
            <a:spAutoFit/>
          </a:bodyPr>
          <a:lstStyle/>
          <a:p>
            <a:pPr algn="r"/>
            <a:r>
              <a:rPr lang="en-US" sz="1200" dirty="0" smtClean="0"/>
              <a:t>§ 24.2-653</a:t>
            </a:r>
            <a:endParaRPr lang="en-US" sz="1200" dirty="0"/>
          </a:p>
        </p:txBody>
      </p:sp>
    </p:spTree>
    <p:extLst>
      <p:ext uri="{BB962C8B-B14F-4D97-AF65-F5344CB8AC3E}">
        <p14:creationId xmlns:p14="http://schemas.microsoft.com/office/powerpoint/2010/main" val="13036035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2"/>
          <p:cNvSpPr txBox="1">
            <a:spLocks/>
          </p:cNvSpPr>
          <p:nvPr/>
        </p:nvSpPr>
        <p:spPr>
          <a:xfrm>
            <a:off x="1071905" y="1191995"/>
            <a:ext cx="5276990" cy="1092654"/>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800" b="1" kern="1200">
                <a:solidFill>
                  <a:schemeClr val="tx1"/>
                </a:solidFill>
                <a:latin typeface="Calibri" charset="0"/>
                <a:ea typeface="Calibri" charset="0"/>
                <a:cs typeface="Calibri" charset="0"/>
              </a:defRPr>
            </a:lvl1pPr>
            <a:lvl2pPr marL="342900" indent="0" algn="l" defTabSz="685800" rtl="0" eaLnBrk="1" latinLnBrk="0" hangingPunct="1">
              <a:lnSpc>
                <a:spcPct val="90000"/>
              </a:lnSpc>
              <a:spcBef>
                <a:spcPts val="375"/>
              </a:spcBef>
              <a:buFont typeface="Arial" panose="020B0604020202020204" pitchFamily="34" charset="0"/>
              <a:buNone/>
              <a:defRPr sz="2800" b="1" kern="1200">
                <a:solidFill>
                  <a:schemeClr val="tx1"/>
                </a:solidFill>
                <a:latin typeface="Calibri" charset="0"/>
                <a:ea typeface="Calibri" charset="0"/>
                <a:cs typeface="Calibri" charset="0"/>
              </a:defRPr>
            </a:lvl2pPr>
            <a:lvl3pPr marL="685800" indent="0" algn="l" defTabSz="685800" rtl="0" eaLnBrk="1" latinLnBrk="0" hangingPunct="1">
              <a:lnSpc>
                <a:spcPct val="90000"/>
              </a:lnSpc>
              <a:spcBef>
                <a:spcPts val="375"/>
              </a:spcBef>
              <a:buFont typeface="Arial" panose="020B0604020202020204" pitchFamily="34" charset="0"/>
              <a:buNone/>
              <a:defRPr sz="2800" b="1" kern="1200">
                <a:solidFill>
                  <a:schemeClr val="tx1"/>
                </a:solidFill>
                <a:latin typeface="Calibri" charset="0"/>
                <a:ea typeface="Calibri" charset="0"/>
                <a:cs typeface="Calibri" charset="0"/>
              </a:defRPr>
            </a:lvl3pPr>
            <a:lvl4pPr marL="1028700" indent="0" algn="l" defTabSz="685800" rtl="0" eaLnBrk="1" latinLnBrk="0" hangingPunct="1">
              <a:lnSpc>
                <a:spcPct val="90000"/>
              </a:lnSpc>
              <a:spcBef>
                <a:spcPts val="375"/>
              </a:spcBef>
              <a:buFont typeface="Arial" panose="020B0604020202020204" pitchFamily="34" charset="0"/>
              <a:buNone/>
              <a:defRPr sz="2800" b="1" kern="1200">
                <a:solidFill>
                  <a:schemeClr val="accent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2800" b="1" kern="1200">
                <a:solidFill>
                  <a:schemeClr val="accent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000"/>
              </a:spcBef>
            </a:pPr>
            <a:r>
              <a:rPr lang="en-US" sz="2000" dirty="0" smtClean="0"/>
              <a:t>You run low on ballots or provisional ballot envelopes. </a:t>
            </a:r>
            <a:endParaRPr lang="en-US" sz="2000" dirty="0"/>
          </a:p>
        </p:txBody>
      </p:sp>
      <p:sp>
        <p:nvSpPr>
          <p:cNvPr id="13" name="Text Placeholder 3"/>
          <p:cNvSpPr txBox="1">
            <a:spLocks/>
          </p:cNvSpPr>
          <p:nvPr/>
        </p:nvSpPr>
        <p:spPr>
          <a:xfrm>
            <a:off x="305943" y="1074071"/>
            <a:ext cx="1276692" cy="996950"/>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4800" b="1" kern="1200">
                <a:solidFill>
                  <a:schemeClr val="tx1"/>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3600" dirty="0" smtClean="0"/>
              <a:t>20b</a:t>
            </a:r>
            <a:endParaRPr lang="en-US" sz="3600" dirty="0"/>
          </a:p>
        </p:txBody>
      </p:sp>
      <p:sp>
        <p:nvSpPr>
          <p:cNvPr id="3" name="Text Placeholder 2"/>
          <p:cNvSpPr>
            <a:spLocks noGrp="1"/>
          </p:cNvSpPr>
          <p:nvPr>
            <p:ph type="body" sz="quarter" idx="10"/>
          </p:nvPr>
        </p:nvSpPr>
        <p:spPr>
          <a:xfrm>
            <a:off x="401638" y="2204023"/>
            <a:ext cx="5999799" cy="6000541"/>
          </a:xfrm>
        </p:spPr>
        <p:txBody>
          <a:bodyPr/>
          <a:lstStyle/>
          <a:p>
            <a:pPr marL="0" indent="0">
              <a:lnSpc>
                <a:spcPct val="100000"/>
              </a:lnSpc>
              <a:spcBef>
                <a:spcPts val="1000"/>
              </a:spcBef>
              <a:buNone/>
            </a:pPr>
            <a:r>
              <a:rPr lang="en-US" sz="1600" b="1" dirty="0" smtClean="0"/>
              <a:t>If you run low on optical scan/</a:t>
            </a:r>
            <a:r>
              <a:rPr lang="en-US" sz="1600" b="1" dirty="0" err="1" smtClean="0"/>
              <a:t>marksense</a:t>
            </a:r>
            <a:r>
              <a:rPr lang="en-US" sz="1600" b="1" dirty="0" smtClean="0"/>
              <a:t> ballot supplies:</a:t>
            </a:r>
          </a:p>
          <a:p>
            <a:pPr>
              <a:lnSpc>
                <a:spcPct val="100000"/>
              </a:lnSpc>
              <a:spcBef>
                <a:spcPts val="1000"/>
              </a:spcBef>
            </a:pPr>
            <a:r>
              <a:rPr lang="en-US" sz="1600" dirty="0" smtClean="0"/>
              <a:t>Have the Chief Officer ask the Electoral Board for more ballots. </a:t>
            </a:r>
          </a:p>
          <a:p>
            <a:pPr>
              <a:lnSpc>
                <a:spcPct val="100000"/>
              </a:lnSpc>
              <a:spcBef>
                <a:spcPts val="1000"/>
              </a:spcBef>
            </a:pPr>
            <a:r>
              <a:rPr lang="en-US" sz="1600" dirty="0" smtClean="0"/>
              <a:t>Follow instructions on the Authorization to Reproduce Ballots form. </a:t>
            </a:r>
          </a:p>
          <a:p>
            <a:pPr>
              <a:lnSpc>
                <a:spcPct val="100000"/>
              </a:lnSpc>
              <a:spcBef>
                <a:spcPts val="1000"/>
              </a:spcBef>
            </a:pPr>
            <a:endParaRPr lang="en-US" sz="1600" b="1" dirty="0"/>
          </a:p>
          <a:p>
            <a:pPr marL="0" indent="0">
              <a:lnSpc>
                <a:spcPct val="100000"/>
              </a:lnSpc>
              <a:spcBef>
                <a:spcPts val="1000"/>
              </a:spcBef>
              <a:buNone/>
            </a:pPr>
            <a:r>
              <a:rPr lang="en-US" sz="1600" b="1" dirty="0"/>
              <a:t>If you run low on </a:t>
            </a:r>
            <a:r>
              <a:rPr lang="en-US" sz="1600" b="1" dirty="0" smtClean="0"/>
              <a:t>provisional ballot envelopes:</a:t>
            </a:r>
          </a:p>
          <a:p>
            <a:pPr>
              <a:lnSpc>
                <a:spcPct val="100000"/>
              </a:lnSpc>
              <a:spcBef>
                <a:spcPts val="1000"/>
              </a:spcBef>
            </a:pPr>
            <a:r>
              <a:rPr lang="en-US" sz="1600" dirty="0" smtClean="0"/>
              <a:t>Copy the front and back of an unused provisional ballot onto a single piece of paper. </a:t>
            </a:r>
          </a:p>
          <a:p>
            <a:pPr marL="1149350" lvl="3" indent="0">
              <a:lnSpc>
                <a:spcPct val="100000"/>
              </a:lnSpc>
              <a:spcBef>
                <a:spcPts val="1000"/>
              </a:spcBef>
              <a:buNone/>
            </a:pPr>
            <a:r>
              <a:rPr lang="en-US" sz="1600" dirty="0" smtClean="0"/>
              <a:t>This paper does not need to be green. </a:t>
            </a:r>
          </a:p>
          <a:p>
            <a:pPr>
              <a:lnSpc>
                <a:spcPct val="100000"/>
              </a:lnSpc>
              <a:spcBef>
                <a:spcPts val="1000"/>
              </a:spcBef>
            </a:pPr>
            <a:r>
              <a:rPr lang="en-US" sz="1600" dirty="0" smtClean="0"/>
              <a:t>Fill out fields as you would on the normal provisional ballot envelope. </a:t>
            </a:r>
          </a:p>
          <a:p>
            <a:pPr>
              <a:lnSpc>
                <a:spcPct val="100000"/>
              </a:lnSpc>
              <a:spcBef>
                <a:spcPts val="1000"/>
              </a:spcBef>
            </a:pPr>
            <a:r>
              <a:rPr lang="en-US" sz="1600" dirty="0" smtClean="0"/>
              <a:t>Have voter vote on provisional ballot.</a:t>
            </a:r>
          </a:p>
          <a:p>
            <a:pPr marL="342900" lvl="1" indent="0">
              <a:lnSpc>
                <a:spcPct val="100000"/>
              </a:lnSpc>
              <a:spcBef>
                <a:spcPts val="1000"/>
              </a:spcBef>
              <a:buNone/>
            </a:pPr>
            <a:r>
              <a:rPr lang="en-US" sz="1600" b="1" dirty="0" smtClean="0"/>
              <a:t>Go to problem 12a.  </a:t>
            </a:r>
          </a:p>
          <a:p>
            <a:pPr>
              <a:lnSpc>
                <a:spcPct val="100000"/>
              </a:lnSpc>
              <a:spcBef>
                <a:spcPts val="1000"/>
              </a:spcBef>
            </a:pPr>
            <a:r>
              <a:rPr lang="en-US" sz="1600" dirty="0" smtClean="0"/>
              <a:t>Wrap and secure the paper with the provisional ballot envelope information around the voter’s completed provisional ballot. </a:t>
            </a:r>
          </a:p>
          <a:p>
            <a:pPr marL="1149350" lvl="3" indent="0">
              <a:lnSpc>
                <a:spcPct val="100000"/>
              </a:lnSpc>
              <a:spcBef>
                <a:spcPts val="1000"/>
              </a:spcBef>
              <a:buNone/>
            </a:pPr>
            <a:r>
              <a:rPr lang="en-US" sz="1600" dirty="0" smtClean="0"/>
              <a:t>Use available materials, such as paper clips. </a:t>
            </a:r>
          </a:p>
          <a:p>
            <a:pPr marL="1149350" lvl="3" indent="0">
              <a:lnSpc>
                <a:spcPct val="100000"/>
              </a:lnSpc>
              <a:spcBef>
                <a:spcPts val="1000"/>
              </a:spcBef>
              <a:buNone/>
            </a:pPr>
            <a:r>
              <a:rPr lang="en-US" sz="1600" dirty="0" smtClean="0"/>
              <a:t>Keep the voter’s information visible.  </a:t>
            </a:r>
          </a:p>
          <a:p>
            <a:endParaRPr lang="en-US" dirty="0" smtClean="0"/>
          </a:p>
          <a:p>
            <a:pPr marL="0" indent="0">
              <a:buNone/>
            </a:pPr>
            <a:endParaRPr lang="en-US" b="1" dirty="0"/>
          </a:p>
          <a:p>
            <a:pPr marL="0" indent="0">
              <a:buNone/>
            </a:pPr>
            <a:endParaRPr lang="en-US" dirty="0"/>
          </a:p>
        </p:txBody>
      </p:sp>
      <p:sp>
        <p:nvSpPr>
          <p:cNvPr id="14" name="Oval 13"/>
          <p:cNvSpPr/>
          <p:nvPr/>
        </p:nvSpPr>
        <p:spPr>
          <a:xfrm>
            <a:off x="1125070" y="4889818"/>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5" name="Oval 14"/>
          <p:cNvSpPr/>
          <p:nvPr/>
        </p:nvSpPr>
        <p:spPr>
          <a:xfrm>
            <a:off x="1125070" y="7312131"/>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9" name="TextBox 8"/>
          <p:cNvSpPr txBox="1"/>
          <p:nvPr/>
        </p:nvSpPr>
        <p:spPr>
          <a:xfrm>
            <a:off x="3730822" y="8736804"/>
            <a:ext cx="4522537" cy="276999"/>
          </a:xfrm>
          <a:prstGeom prst="rect">
            <a:avLst/>
          </a:prstGeom>
          <a:noFill/>
        </p:spPr>
        <p:txBody>
          <a:bodyPr wrap="square" rtlCol="0">
            <a:spAutoFit/>
          </a:bodyPr>
          <a:lstStyle/>
          <a:p>
            <a:r>
              <a:rPr lang="en-US" sz="1200" dirty="0" smtClean="0"/>
              <a:t>Extension of poll hours| What If problem 20b</a:t>
            </a:r>
            <a:endParaRPr lang="en-US" sz="1200" dirty="0"/>
          </a:p>
        </p:txBody>
      </p:sp>
      <p:sp>
        <p:nvSpPr>
          <p:cNvPr id="10" name="TextBox 9"/>
          <p:cNvSpPr txBox="1"/>
          <p:nvPr/>
        </p:nvSpPr>
        <p:spPr>
          <a:xfrm>
            <a:off x="2593150" y="721202"/>
            <a:ext cx="3808287" cy="646331"/>
          </a:xfrm>
          <a:prstGeom prst="rect">
            <a:avLst/>
          </a:prstGeom>
          <a:noFill/>
        </p:spPr>
        <p:txBody>
          <a:bodyPr wrap="none" rtlCol="0">
            <a:spAutoFit/>
          </a:bodyPr>
          <a:lstStyle/>
          <a:p>
            <a:pPr algn="r"/>
            <a:r>
              <a:rPr lang="en-US" sz="1200" dirty="0" smtClean="0"/>
              <a:t>Use Authorization to Reproduce Ballots form ELECT-646.1.</a:t>
            </a:r>
          </a:p>
          <a:p>
            <a:pPr algn="r"/>
            <a:r>
              <a:rPr lang="en-US" sz="1200" dirty="0"/>
              <a:t>§ 24.2-646.1</a:t>
            </a:r>
          </a:p>
          <a:p>
            <a:endParaRPr lang="en-US" sz="1200" dirty="0"/>
          </a:p>
        </p:txBody>
      </p:sp>
    </p:spTree>
    <p:extLst>
      <p:ext uri="{BB962C8B-B14F-4D97-AF65-F5344CB8AC3E}">
        <p14:creationId xmlns:p14="http://schemas.microsoft.com/office/powerpoint/2010/main" val="11149798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88702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1638" y="1922655"/>
            <a:ext cx="5999799" cy="5764342"/>
          </a:xfrm>
        </p:spPr>
        <p:txBody>
          <a:bodyPr/>
          <a:lstStyle/>
          <a:p>
            <a:pPr>
              <a:lnSpc>
                <a:spcPct val="100000"/>
              </a:lnSpc>
              <a:spcBef>
                <a:spcPts val="1000"/>
              </a:spcBef>
            </a:pPr>
            <a:r>
              <a:rPr lang="en-US" dirty="0" smtClean="0"/>
              <a:t>Contact the General Registrar and follow their instructions.  </a:t>
            </a:r>
          </a:p>
          <a:p>
            <a:pPr marL="1149350" lvl="3" indent="0">
              <a:lnSpc>
                <a:spcPct val="100000"/>
              </a:lnSpc>
              <a:spcBef>
                <a:spcPts val="1000"/>
              </a:spcBef>
              <a:buNone/>
            </a:pPr>
            <a:r>
              <a:rPr lang="en-US" dirty="0" smtClean="0"/>
              <a:t>Use paper pollbooks if available. </a:t>
            </a:r>
          </a:p>
          <a:p>
            <a:pPr marL="1149350" lvl="3" indent="0">
              <a:lnSpc>
                <a:spcPct val="100000"/>
              </a:lnSpc>
              <a:spcBef>
                <a:spcPts val="1000"/>
              </a:spcBef>
              <a:buNone/>
            </a:pPr>
            <a:r>
              <a:rPr lang="en-US" dirty="0" smtClean="0"/>
              <a:t>If none of the pollbooks work, voters should vote  provisionally . Go to problem 12a.</a:t>
            </a:r>
          </a:p>
          <a:p>
            <a:pPr marL="1149350" lvl="3" indent="0">
              <a:lnSpc>
                <a:spcPct val="100000"/>
              </a:lnSpc>
              <a:spcBef>
                <a:spcPts val="1000"/>
              </a:spcBef>
              <a:buNone/>
            </a:pPr>
            <a:r>
              <a:rPr lang="en-US" dirty="0" smtClean="0"/>
              <a:t>Mark reason code #6 – other and write ‘pollbook malfunction’ on the provisional ballot envelope. </a:t>
            </a:r>
          </a:p>
          <a:p>
            <a:pPr lvl="3"/>
            <a:endParaRPr lang="en-US" dirty="0" smtClean="0"/>
          </a:p>
          <a:p>
            <a:endParaRPr lang="en-US" dirty="0"/>
          </a:p>
        </p:txBody>
      </p:sp>
      <p:sp>
        <p:nvSpPr>
          <p:cNvPr id="3" name="Text Placeholder 2"/>
          <p:cNvSpPr>
            <a:spLocks noGrp="1"/>
          </p:cNvSpPr>
          <p:nvPr>
            <p:ph type="body" sz="quarter" idx="11"/>
          </p:nvPr>
        </p:nvSpPr>
        <p:spPr>
          <a:xfrm>
            <a:off x="1041992" y="1242067"/>
            <a:ext cx="5360068" cy="1524142"/>
          </a:xfrm>
        </p:spPr>
        <p:txBody>
          <a:bodyPr/>
          <a:lstStyle/>
          <a:p>
            <a:r>
              <a:rPr lang="en-US" dirty="0" smtClean="0"/>
              <a:t>If the electronic </a:t>
            </a:r>
            <a:r>
              <a:rPr lang="en-US" dirty="0" err="1" smtClean="0"/>
              <a:t>pollbook</a:t>
            </a:r>
            <a:r>
              <a:rPr lang="en-US" dirty="0" smtClean="0"/>
              <a:t> malfunctions.</a:t>
            </a:r>
            <a:endParaRPr lang="en-US" dirty="0"/>
          </a:p>
        </p:txBody>
      </p:sp>
      <p:sp>
        <p:nvSpPr>
          <p:cNvPr id="4" name="Text Placeholder 3"/>
          <p:cNvSpPr>
            <a:spLocks noGrp="1"/>
          </p:cNvSpPr>
          <p:nvPr>
            <p:ph type="body" sz="quarter" idx="12"/>
          </p:nvPr>
        </p:nvSpPr>
        <p:spPr>
          <a:xfrm>
            <a:off x="305941" y="1070978"/>
            <a:ext cx="848428" cy="996950"/>
          </a:xfrm>
        </p:spPr>
        <p:txBody>
          <a:bodyPr/>
          <a:lstStyle/>
          <a:p>
            <a:r>
              <a:rPr lang="en-US" dirty="0" smtClean="0"/>
              <a:t>21</a:t>
            </a:r>
            <a:endParaRPr lang="en-US" dirty="0"/>
          </a:p>
        </p:txBody>
      </p:sp>
      <p:sp>
        <p:nvSpPr>
          <p:cNvPr id="5" name="Oval 4"/>
          <p:cNvSpPr/>
          <p:nvPr/>
        </p:nvSpPr>
        <p:spPr>
          <a:xfrm>
            <a:off x="1161360" y="2888328"/>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6" name="Oval 5"/>
          <p:cNvSpPr/>
          <p:nvPr/>
        </p:nvSpPr>
        <p:spPr>
          <a:xfrm>
            <a:off x="1161360" y="3508710"/>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7" name="TextBox 6"/>
          <p:cNvSpPr txBox="1"/>
          <p:nvPr/>
        </p:nvSpPr>
        <p:spPr>
          <a:xfrm>
            <a:off x="3730822" y="8736804"/>
            <a:ext cx="4522537" cy="276999"/>
          </a:xfrm>
          <a:prstGeom prst="rect">
            <a:avLst/>
          </a:prstGeom>
          <a:noFill/>
        </p:spPr>
        <p:txBody>
          <a:bodyPr wrap="square" rtlCol="0">
            <a:spAutoFit/>
          </a:bodyPr>
          <a:lstStyle/>
          <a:p>
            <a:r>
              <a:rPr lang="en-US" sz="1200" dirty="0" smtClean="0"/>
              <a:t>Voting malfunctions| What If problem 21</a:t>
            </a:r>
            <a:endParaRPr lang="en-US" sz="1200" dirty="0"/>
          </a:p>
        </p:txBody>
      </p:sp>
      <p:sp>
        <p:nvSpPr>
          <p:cNvPr id="8" name="Oval 7"/>
          <p:cNvSpPr/>
          <p:nvPr/>
        </p:nvSpPr>
        <p:spPr>
          <a:xfrm>
            <a:off x="1161360" y="2371454"/>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Tree>
    <p:extLst>
      <p:ext uri="{BB962C8B-B14F-4D97-AF65-F5344CB8AC3E}">
        <p14:creationId xmlns:p14="http://schemas.microsoft.com/office/powerpoint/2010/main" val="16677074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0" y="1874961"/>
            <a:ext cx="5999799" cy="5764342"/>
          </a:xfrm>
        </p:spPr>
        <p:txBody>
          <a:bodyPr/>
          <a:lstStyle/>
          <a:p>
            <a:pPr>
              <a:lnSpc>
                <a:spcPct val="100000"/>
              </a:lnSpc>
              <a:spcBef>
                <a:spcPts val="1000"/>
              </a:spcBef>
            </a:pPr>
            <a:r>
              <a:rPr lang="en-US" dirty="0" smtClean="0"/>
              <a:t>Contact the General Registrar and follow their instructions.  </a:t>
            </a:r>
          </a:p>
          <a:p>
            <a:pPr>
              <a:lnSpc>
                <a:spcPct val="100000"/>
              </a:lnSpc>
              <a:spcBef>
                <a:spcPts val="1000"/>
              </a:spcBef>
            </a:pPr>
            <a:r>
              <a:rPr lang="en-US" dirty="0" smtClean="0"/>
              <a:t>Continue allowing voters to vote on printed ballots. </a:t>
            </a:r>
          </a:p>
          <a:p>
            <a:pPr>
              <a:lnSpc>
                <a:spcPct val="100000"/>
              </a:lnSpc>
              <a:spcBef>
                <a:spcPts val="1000"/>
              </a:spcBef>
            </a:pPr>
            <a:r>
              <a:rPr lang="en-US" dirty="0" smtClean="0"/>
              <a:t>If there is no working voting system, place the uncounted ballots in a secure container or compartment. </a:t>
            </a:r>
          </a:p>
          <a:p>
            <a:pPr>
              <a:lnSpc>
                <a:spcPct val="100000"/>
              </a:lnSpc>
              <a:spcBef>
                <a:spcPts val="1000"/>
              </a:spcBef>
            </a:pPr>
            <a:r>
              <a:rPr lang="en-US" dirty="0" smtClean="0"/>
              <a:t>Count the </a:t>
            </a:r>
            <a:r>
              <a:rPr lang="en-US" dirty="0"/>
              <a:t>ballots </a:t>
            </a:r>
            <a:r>
              <a:rPr lang="en-US" dirty="0" smtClean="0"/>
              <a:t>after </a:t>
            </a:r>
            <a:r>
              <a:rPr lang="en-US" dirty="0"/>
              <a:t>the polls </a:t>
            </a:r>
            <a:r>
              <a:rPr lang="en-US" dirty="0" smtClean="0"/>
              <a:t>close. </a:t>
            </a:r>
          </a:p>
          <a:p>
            <a:pPr marL="1149350" lvl="3" indent="0">
              <a:lnSpc>
                <a:spcPct val="100000"/>
              </a:lnSpc>
              <a:spcBef>
                <a:spcPts val="1000"/>
              </a:spcBef>
              <a:buNone/>
            </a:pPr>
            <a:r>
              <a:rPr lang="en-US" dirty="0" smtClean="0"/>
              <a:t>If you have a working scanner, run each of the uncounted ballots through the scanner. </a:t>
            </a:r>
          </a:p>
          <a:p>
            <a:pPr marL="1149350" lvl="3" indent="0">
              <a:lnSpc>
                <a:spcPct val="100000"/>
              </a:lnSpc>
              <a:spcBef>
                <a:spcPts val="1000"/>
              </a:spcBef>
              <a:buNone/>
            </a:pPr>
            <a:r>
              <a:rPr lang="en-US" dirty="0" smtClean="0"/>
              <a:t>If you do not have a working scanner, count the ballots manually.  </a:t>
            </a:r>
          </a:p>
          <a:p>
            <a:pPr lvl="3"/>
            <a:endParaRPr lang="en-US" dirty="0" smtClean="0"/>
          </a:p>
          <a:p>
            <a:endParaRPr lang="en-US" dirty="0"/>
          </a:p>
        </p:txBody>
      </p:sp>
      <p:sp>
        <p:nvSpPr>
          <p:cNvPr id="3" name="Text Placeholder 2"/>
          <p:cNvSpPr>
            <a:spLocks noGrp="1"/>
          </p:cNvSpPr>
          <p:nvPr>
            <p:ph type="body" sz="quarter" idx="11"/>
          </p:nvPr>
        </p:nvSpPr>
        <p:spPr>
          <a:xfrm>
            <a:off x="1041992" y="1242067"/>
            <a:ext cx="5360068" cy="1524142"/>
          </a:xfrm>
        </p:spPr>
        <p:txBody>
          <a:bodyPr/>
          <a:lstStyle/>
          <a:p>
            <a:r>
              <a:rPr lang="en-US" dirty="0" smtClean="0"/>
              <a:t>If the voting system malfunctions.</a:t>
            </a:r>
            <a:endParaRPr lang="en-US" dirty="0"/>
          </a:p>
        </p:txBody>
      </p:sp>
      <p:sp>
        <p:nvSpPr>
          <p:cNvPr id="4" name="Text Placeholder 3"/>
          <p:cNvSpPr>
            <a:spLocks noGrp="1"/>
          </p:cNvSpPr>
          <p:nvPr>
            <p:ph type="body" sz="quarter" idx="12"/>
          </p:nvPr>
        </p:nvSpPr>
        <p:spPr>
          <a:xfrm>
            <a:off x="316576" y="1070978"/>
            <a:ext cx="848428" cy="996950"/>
          </a:xfrm>
        </p:spPr>
        <p:txBody>
          <a:bodyPr/>
          <a:lstStyle/>
          <a:p>
            <a:r>
              <a:rPr lang="en-US" smtClean="0"/>
              <a:t>22</a:t>
            </a:r>
            <a:endParaRPr lang="en-US" dirty="0"/>
          </a:p>
        </p:txBody>
      </p:sp>
      <p:sp>
        <p:nvSpPr>
          <p:cNvPr id="8" name="Oval 7"/>
          <p:cNvSpPr/>
          <p:nvPr/>
        </p:nvSpPr>
        <p:spPr>
          <a:xfrm>
            <a:off x="1147913" y="3753008"/>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6" name="TextBox 5"/>
          <p:cNvSpPr txBox="1"/>
          <p:nvPr/>
        </p:nvSpPr>
        <p:spPr>
          <a:xfrm>
            <a:off x="3730822" y="8736804"/>
            <a:ext cx="4522537" cy="276999"/>
          </a:xfrm>
          <a:prstGeom prst="rect">
            <a:avLst/>
          </a:prstGeom>
          <a:noFill/>
        </p:spPr>
        <p:txBody>
          <a:bodyPr wrap="square" rtlCol="0">
            <a:spAutoFit/>
          </a:bodyPr>
          <a:lstStyle/>
          <a:p>
            <a:r>
              <a:rPr lang="en-US" sz="1200" dirty="0" smtClean="0"/>
              <a:t>Voting malfunctions| What If problem 22</a:t>
            </a:r>
            <a:endParaRPr lang="en-US" sz="1200" dirty="0"/>
          </a:p>
        </p:txBody>
      </p:sp>
    </p:spTree>
    <p:extLst>
      <p:ext uri="{BB962C8B-B14F-4D97-AF65-F5344CB8AC3E}">
        <p14:creationId xmlns:p14="http://schemas.microsoft.com/office/powerpoint/2010/main" val="444756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02261" y="2924778"/>
            <a:ext cx="5999799" cy="5764342"/>
          </a:xfrm>
        </p:spPr>
        <p:txBody>
          <a:bodyPr/>
          <a:lstStyle/>
          <a:p>
            <a:pPr>
              <a:lnSpc>
                <a:spcPct val="100000"/>
              </a:lnSpc>
              <a:spcBef>
                <a:spcPts val="1000"/>
              </a:spcBef>
            </a:pPr>
            <a:r>
              <a:rPr lang="en-US" dirty="0" smtClean="0"/>
              <a:t>Ask the voter for an ID with their photo.</a:t>
            </a:r>
          </a:p>
          <a:p>
            <a:pPr marL="1028700" lvl="3" indent="0">
              <a:lnSpc>
                <a:spcPct val="100000"/>
              </a:lnSpc>
              <a:spcBef>
                <a:spcPts val="1000"/>
              </a:spcBef>
              <a:buNone/>
            </a:pPr>
            <a:r>
              <a:rPr lang="en-US" dirty="0" smtClean="0"/>
              <a:t>  Go to 1b to see what IDs we accept.</a:t>
            </a:r>
          </a:p>
          <a:p>
            <a:pPr>
              <a:lnSpc>
                <a:spcPct val="100000"/>
              </a:lnSpc>
              <a:spcBef>
                <a:spcPts val="1000"/>
              </a:spcBef>
            </a:pPr>
            <a:r>
              <a:rPr lang="en-US" dirty="0" smtClean="0"/>
              <a:t>Decide if it is valid using the following requirements.</a:t>
            </a:r>
          </a:p>
          <a:p>
            <a:pPr>
              <a:lnSpc>
                <a:spcPct val="100000"/>
              </a:lnSpc>
              <a:spcBef>
                <a:spcPts val="1000"/>
              </a:spcBef>
            </a:pPr>
            <a:r>
              <a:rPr lang="en-US" dirty="0" smtClean="0"/>
              <a:t>The ID:</a:t>
            </a:r>
          </a:p>
          <a:p>
            <a:pPr marL="1149350" lvl="1" indent="-227013">
              <a:lnSpc>
                <a:spcPct val="100000"/>
              </a:lnSpc>
              <a:spcBef>
                <a:spcPts val="1000"/>
              </a:spcBef>
              <a:buFont typeface="Courier New" charset="0"/>
              <a:buChar char="o"/>
            </a:pPr>
            <a:r>
              <a:rPr lang="en-US" dirty="0" smtClean="0"/>
              <a:t>Looks genuine.</a:t>
            </a:r>
          </a:p>
          <a:p>
            <a:pPr marL="1149350" lvl="1" indent="-227013">
              <a:lnSpc>
                <a:spcPct val="100000"/>
              </a:lnSpc>
              <a:spcBef>
                <a:spcPts val="1000"/>
              </a:spcBef>
              <a:buFont typeface="Courier New" charset="0"/>
              <a:buChar char="o"/>
            </a:pPr>
            <a:r>
              <a:rPr lang="en-US" dirty="0" smtClean="0"/>
              <a:t>Shows a photo of the voter.</a:t>
            </a:r>
          </a:p>
          <a:p>
            <a:pPr marL="1149350" lvl="1" indent="-227013">
              <a:lnSpc>
                <a:spcPct val="100000"/>
              </a:lnSpc>
              <a:spcBef>
                <a:spcPts val="1000"/>
              </a:spcBef>
              <a:buFont typeface="Courier New" charset="0"/>
              <a:buChar char="o"/>
            </a:pPr>
            <a:r>
              <a:rPr lang="en-US" dirty="0" smtClean="0"/>
              <a:t>ID shows an expiration date that is no more than a year before today’s date. </a:t>
            </a:r>
            <a:endParaRPr lang="en-US" dirty="0"/>
          </a:p>
        </p:txBody>
      </p:sp>
      <p:sp>
        <p:nvSpPr>
          <p:cNvPr id="14" name="Text Placeholder 13"/>
          <p:cNvSpPr>
            <a:spLocks noGrp="1"/>
          </p:cNvSpPr>
          <p:nvPr>
            <p:ph type="body" sz="quarter" idx="11"/>
          </p:nvPr>
        </p:nvSpPr>
        <p:spPr>
          <a:xfrm>
            <a:off x="1041720" y="1188238"/>
            <a:ext cx="5360339" cy="1524142"/>
          </a:xfrm>
        </p:spPr>
        <p:txBody>
          <a:bodyPr/>
          <a:lstStyle/>
          <a:p>
            <a:pPr>
              <a:lnSpc>
                <a:spcPct val="100000"/>
              </a:lnSpc>
              <a:spcBef>
                <a:spcPts val="1000"/>
              </a:spcBef>
            </a:pPr>
            <a:r>
              <a:rPr lang="en-US" dirty="0" smtClean="0"/>
              <a:t>Every person who votes at the polling place needs to show an acceptable form of ID.</a:t>
            </a:r>
            <a:endParaRPr lang="en-US" dirty="0"/>
          </a:p>
        </p:txBody>
      </p:sp>
      <p:sp>
        <p:nvSpPr>
          <p:cNvPr id="8" name="Text Placeholder 7"/>
          <p:cNvSpPr>
            <a:spLocks noGrp="1"/>
          </p:cNvSpPr>
          <p:nvPr>
            <p:ph type="body" sz="quarter" idx="12"/>
          </p:nvPr>
        </p:nvSpPr>
        <p:spPr>
          <a:xfrm>
            <a:off x="301622" y="1070314"/>
            <a:ext cx="848428" cy="996950"/>
          </a:xfrm>
        </p:spPr>
        <p:txBody>
          <a:bodyPr/>
          <a:lstStyle/>
          <a:p>
            <a:r>
              <a:rPr lang="en-US" dirty="0" smtClean="0"/>
              <a:t>1a</a:t>
            </a:r>
            <a:endParaRPr lang="en-US" dirty="0"/>
          </a:p>
        </p:txBody>
      </p:sp>
      <p:sp>
        <p:nvSpPr>
          <p:cNvPr id="4" name="Text Placeholder 3"/>
          <p:cNvSpPr txBox="1">
            <a:spLocks/>
          </p:cNvSpPr>
          <p:nvPr/>
        </p:nvSpPr>
        <p:spPr>
          <a:xfrm>
            <a:off x="1510538" y="2152992"/>
            <a:ext cx="4661662"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buNone/>
            </a:pPr>
            <a:r>
              <a:rPr lang="en-US" sz="1800" dirty="0" smtClean="0">
                <a:latin typeface="Calibri" charset="0"/>
                <a:ea typeface="Calibri" charset="0"/>
                <a:cs typeface="Calibri" charset="0"/>
              </a:rPr>
              <a:t>If a voter does not have an ID or you are unsure if you can accept the ID, go to problem 2. </a:t>
            </a:r>
          </a:p>
        </p:txBody>
      </p:sp>
      <p:sp>
        <p:nvSpPr>
          <p:cNvPr id="15" name="Oval 14"/>
          <p:cNvSpPr/>
          <p:nvPr/>
        </p:nvSpPr>
        <p:spPr>
          <a:xfrm>
            <a:off x="1134317" y="2189659"/>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6" name="Oval 15"/>
          <p:cNvSpPr/>
          <p:nvPr/>
        </p:nvSpPr>
        <p:spPr>
          <a:xfrm>
            <a:off x="1134317" y="3337942"/>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9" name="TextBox 8"/>
          <p:cNvSpPr txBox="1"/>
          <p:nvPr/>
        </p:nvSpPr>
        <p:spPr>
          <a:xfrm>
            <a:off x="5019437" y="8703967"/>
            <a:ext cx="3240911" cy="276999"/>
          </a:xfrm>
          <a:prstGeom prst="rect">
            <a:avLst/>
          </a:prstGeom>
          <a:noFill/>
        </p:spPr>
        <p:txBody>
          <a:bodyPr wrap="square" rtlCol="0">
            <a:spAutoFit/>
          </a:bodyPr>
          <a:lstStyle/>
          <a:p>
            <a:r>
              <a:rPr lang="en-US" sz="1200" dirty="0" smtClean="0"/>
              <a:t>ID | What If problem 1a</a:t>
            </a:r>
            <a:endParaRPr lang="en-US" sz="1200" dirty="0"/>
          </a:p>
        </p:txBody>
      </p:sp>
      <p:sp>
        <p:nvSpPr>
          <p:cNvPr id="10" name="TextBox 9"/>
          <p:cNvSpPr txBox="1"/>
          <p:nvPr/>
        </p:nvSpPr>
        <p:spPr>
          <a:xfrm>
            <a:off x="4855779" y="790229"/>
            <a:ext cx="1546280" cy="276999"/>
          </a:xfrm>
          <a:prstGeom prst="rect">
            <a:avLst/>
          </a:prstGeom>
          <a:noFill/>
        </p:spPr>
        <p:txBody>
          <a:bodyPr wrap="square" rtlCol="0">
            <a:spAutoFit/>
          </a:bodyPr>
          <a:lstStyle/>
          <a:p>
            <a:pPr algn="r"/>
            <a:r>
              <a:rPr lang="en-US" sz="1200" dirty="0" smtClean="0"/>
              <a:t>§ 24.2-643</a:t>
            </a:r>
            <a:endParaRPr lang="en-US" sz="1200" dirty="0"/>
          </a:p>
        </p:txBody>
      </p:sp>
    </p:spTree>
    <p:extLst>
      <p:ext uri="{BB962C8B-B14F-4D97-AF65-F5344CB8AC3E}">
        <p14:creationId xmlns:p14="http://schemas.microsoft.com/office/powerpoint/2010/main" val="5341743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p:cNvSpPr>
            <a:spLocks noGrp="1"/>
          </p:cNvSpPr>
          <p:nvPr>
            <p:ph type="body" sz="quarter" idx="10"/>
          </p:nvPr>
        </p:nvSpPr>
        <p:spPr>
          <a:xfrm>
            <a:off x="402261" y="1862737"/>
            <a:ext cx="5999799" cy="5764342"/>
          </a:xfrm>
        </p:spPr>
        <p:txBody>
          <a:bodyPr/>
          <a:lstStyle/>
          <a:p>
            <a:pPr>
              <a:lnSpc>
                <a:spcPct val="100000"/>
              </a:lnSpc>
              <a:spcBef>
                <a:spcPts val="1000"/>
              </a:spcBef>
              <a:buFont typeface="Arial" charset="0"/>
              <a:buChar char="•"/>
            </a:pPr>
            <a:r>
              <a:rPr lang="en-US" dirty="0" smtClean="0"/>
              <a:t>Valid Virginia driver’s license or ID card.</a:t>
            </a:r>
          </a:p>
          <a:p>
            <a:pPr>
              <a:lnSpc>
                <a:spcPct val="100000"/>
              </a:lnSpc>
              <a:spcBef>
                <a:spcPts val="1000"/>
              </a:spcBef>
              <a:buFont typeface="Arial" charset="0"/>
              <a:buChar char="•"/>
            </a:pPr>
            <a:r>
              <a:rPr lang="en-US" dirty="0" smtClean="0"/>
              <a:t>Valid United States passport.</a:t>
            </a:r>
          </a:p>
          <a:p>
            <a:pPr>
              <a:lnSpc>
                <a:spcPct val="100000"/>
              </a:lnSpc>
              <a:spcBef>
                <a:spcPts val="1000"/>
              </a:spcBef>
              <a:buFont typeface="Arial" charset="0"/>
              <a:buChar char="•"/>
            </a:pPr>
            <a:r>
              <a:rPr lang="en-US" dirty="0" smtClean="0"/>
              <a:t>Valid student ID from a college or university in Virginia.</a:t>
            </a:r>
          </a:p>
          <a:p>
            <a:pPr>
              <a:lnSpc>
                <a:spcPct val="100000"/>
              </a:lnSpc>
              <a:spcBef>
                <a:spcPts val="1000"/>
              </a:spcBef>
              <a:buFont typeface="Arial" charset="0"/>
              <a:buChar char="•"/>
            </a:pPr>
            <a:r>
              <a:rPr lang="en-US" dirty="0" smtClean="0"/>
              <a:t>Valid employee ID card.</a:t>
            </a:r>
          </a:p>
          <a:p>
            <a:pPr>
              <a:lnSpc>
                <a:spcPct val="100000"/>
              </a:lnSpc>
              <a:spcBef>
                <a:spcPts val="1000"/>
              </a:spcBef>
              <a:buFont typeface="Arial" charset="0"/>
              <a:buChar char="•"/>
            </a:pPr>
            <a:r>
              <a:rPr lang="en-US" dirty="0" smtClean="0"/>
              <a:t>A government ID from an agency of:</a:t>
            </a:r>
          </a:p>
          <a:p>
            <a:pPr lvl="1">
              <a:lnSpc>
                <a:spcPct val="100000"/>
              </a:lnSpc>
              <a:spcBef>
                <a:spcPts val="1000"/>
              </a:spcBef>
              <a:buFont typeface="Courier New" charset="0"/>
              <a:buChar char="o"/>
            </a:pPr>
            <a:r>
              <a:rPr lang="en-US" dirty="0" smtClean="0"/>
              <a:t>the United States.</a:t>
            </a:r>
          </a:p>
          <a:p>
            <a:pPr lvl="1">
              <a:lnSpc>
                <a:spcPct val="100000"/>
              </a:lnSpc>
              <a:spcBef>
                <a:spcPts val="1000"/>
              </a:spcBef>
              <a:buFont typeface="Courier New" charset="0"/>
              <a:buChar char="o"/>
            </a:pPr>
            <a:r>
              <a:rPr lang="en-US" dirty="0" smtClean="0"/>
              <a:t>the Virginia Commonwealth.</a:t>
            </a:r>
          </a:p>
          <a:p>
            <a:pPr lvl="1">
              <a:lnSpc>
                <a:spcPct val="100000"/>
              </a:lnSpc>
              <a:spcBef>
                <a:spcPts val="1000"/>
              </a:spcBef>
              <a:buFont typeface="Courier New" charset="0"/>
              <a:buChar char="o"/>
            </a:pPr>
            <a:r>
              <a:rPr lang="en-US" dirty="0" smtClean="0"/>
              <a:t>one of the Commonwealth’s political subdivisions, such as ID from the county, city, town, public or private high school. </a:t>
            </a:r>
          </a:p>
          <a:p>
            <a:pPr>
              <a:lnSpc>
                <a:spcPct val="100000"/>
              </a:lnSpc>
              <a:spcBef>
                <a:spcPts val="1000"/>
              </a:spcBef>
              <a:buFont typeface="Arial" charset="0"/>
              <a:buChar char="•"/>
            </a:pPr>
            <a:r>
              <a:rPr lang="en-US" dirty="0" smtClean="0"/>
              <a:t>Tribal enrollment or ID from one of the 11 recognized tribes in Virginia. 	 </a:t>
            </a:r>
          </a:p>
          <a:p>
            <a:pPr marL="1149350" lvl="3" indent="0">
              <a:lnSpc>
                <a:spcPct val="100000"/>
              </a:lnSpc>
              <a:spcBef>
                <a:spcPts val="1000"/>
              </a:spcBef>
              <a:buNone/>
            </a:pPr>
            <a:r>
              <a:rPr lang="en-US" dirty="0" smtClean="0"/>
              <a:t>  See 1c for list of recognized tribes. </a:t>
            </a:r>
            <a:endParaRPr lang="en-US" dirty="0"/>
          </a:p>
        </p:txBody>
      </p:sp>
      <p:sp>
        <p:nvSpPr>
          <p:cNvPr id="7" name="Text Placeholder 6"/>
          <p:cNvSpPr>
            <a:spLocks noGrp="1"/>
          </p:cNvSpPr>
          <p:nvPr>
            <p:ph type="body" sz="quarter" idx="11"/>
          </p:nvPr>
        </p:nvSpPr>
        <p:spPr>
          <a:xfrm>
            <a:off x="1084586" y="1216814"/>
            <a:ext cx="5360337" cy="1524142"/>
          </a:xfrm>
        </p:spPr>
        <p:txBody>
          <a:bodyPr/>
          <a:lstStyle/>
          <a:p>
            <a:r>
              <a:rPr lang="en-US" dirty="0" smtClean="0"/>
              <a:t>Virginia accepts the following types of ID:</a:t>
            </a:r>
          </a:p>
          <a:p>
            <a:pPr lvl="0"/>
            <a:endParaRPr lang="en-US" dirty="0"/>
          </a:p>
        </p:txBody>
      </p:sp>
      <p:sp>
        <p:nvSpPr>
          <p:cNvPr id="10" name="Text Placeholder 9"/>
          <p:cNvSpPr>
            <a:spLocks noGrp="1"/>
          </p:cNvSpPr>
          <p:nvPr>
            <p:ph type="body" sz="quarter" idx="12"/>
          </p:nvPr>
        </p:nvSpPr>
        <p:spPr>
          <a:xfrm>
            <a:off x="301622" y="1088257"/>
            <a:ext cx="848428" cy="996950"/>
          </a:xfrm>
        </p:spPr>
        <p:txBody>
          <a:bodyPr/>
          <a:lstStyle/>
          <a:p>
            <a:r>
              <a:rPr lang="en-US" smtClean="0"/>
              <a:t>1b</a:t>
            </a:r>
            <a:endParaRPr lang="en-US" dirty="0"/>
          </a:p>
        </p:txBody>
      </p:sp>
      <p:sp>
        <p:nvSpPr>
          <p:cNvPr id="5" name="TextBox 4"/>
          <p:cNvSpPr txBox="1"/>
          <p:nvPr/>
        </p:nvSpPr>
        <p:spPr>
          <a:xfrm>
            <a:off x="7664824" y="4948518"/>
            <a:ext cx="184731" cy="369332"/>
          </a:xfrm>
          <a:prstGeom prst="rect">
            <a:avLst/>
          </a:prstGeom>
          <a:noFill/>
        </p:spPr>
        <p:txBody>
          <a:bodyPr wrap="none" rtlCol="0">
            <a:spAutoFit/>
          </a:bodyPr>
          <a:lstStyle/>
          <a:p>
            <a:endParaRPr lang="en-US" dirty="0"/>
          </a:p>
        </p:txBody>
      </p:sp>
      <p:sp>
        <p:nvSpPr>
          <p:cNvPr id="16" name="Oval 15"/>
          <p:cNvSpPr/>
          <p:nvPr/>
        </p:nvSpPr>
        <p:spPr>
          <a:xfrm>
            <a:off x="1134317" y="6308001"/>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3" name="TextBox 2"/>
          <p:cNvSpPr txBox="1"/>
          <p:nvPr/>
        </p:nvSpPr>
        <p:spPr>
          <a:xfrm>
            <a:off x="5019437" y="8703967"/>
            <a:ext cx="3240911" cy="276999"/>
          </a:xfrm>
          <a:prstGeom prst="rect">
            <a:avLst/>
          </a:prstGeom>
          <a:noFill/>
        </p:spPr>
        <p:txBody>
          <a:bodyPr wrap="square" rtlCol="0">
            <a:spAutoFit/>
          </a:bodyPr>
          <a:lstStyle/>
          <a:p>
            <a:r>
              <a:rPr lang="en-US" sz="1200" dirty="0" smtClean="0"/>
              <a:t>ID | What If problem 1b</a:t>
            </a:r>
            <a:endParaRPr lang="en-US" sz="1200" dirty="0"/>
          </a:p>
        </p:txBody>
      </p:sp>
      <p:sp>
        <p:nvSpPr>
          <p:cNvPr id="4" name="TextBox 3"/>
          <p:cNvSpPr txBox="1"/>
          <p:nvPr/>
        </p:nvSpPr>
        <p:spPr>
          <a:xfrm>
            <a:off x="4855779" y="790229"/>
            <a:ext cx="1546280" cy="276999"/>
          </a:xfrm>
          <a:prstGeom prst="rect">
            <a:avLst/>
          </a:prstGeom>
          <a:noFill/>
        </p:spPr>
        <p:txBody>
          <a:bodyPr wrap="square" rtlCol="0">
            <a:spAutoFit/>
          </a:bodyPr>
          <a:lstStyle/>
          <a:p>
            <a:pPr algn="r"/>
            <a:r>
              <a:rPr lang="en-US" sz="1200" dirty="0" smtClean="0"/>
              <a:t>§ 24.2-643</a:t>
            </a:r>
            <a:endParaRPr lang="en-US" sz="1200" dirty="0"/>
          </a:p>
        </p:txBody>
      </p:sp>
    </p:spTree>
    <p:extLst>
      <p:ext uri="{BB962C8B-B14F-4D97-AF65-F5344CB8AC3E}">
        <p14:creationId xmlns:p14="http://schemas.microsoft.com/office/powerpoint/2010/main" val="1299879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02261" y="2164130"/>
            <a:ext cx="5999799" cy="5764342"/>
          </a:xfrm>
        </p:spPr>
        <p:txBody>
          <a:bodyPr/>
          <a:lstStyle/>
          <a:p>
            <a:pPr>
              <a:lnSpc>
                <a:spcPct val="100000"/>
              </a:lnSpc>
              <a:spcBef>
                <a:spcPts val="1000"/>
              </a:spcBef>
              <a:buFont typeface="Arial" charset="0"/>
              <a:buChar char="•"/>
            </a:pPr>
            <a:r>
              <a:rPr lang="en-US" dirty="0" err="1" smtClean="0"/>
              <a:t>Cheroenhaka</a:t>
            </a:r>
            <a:endParaRPr lang="en-US" dirty="0" smtClean="0"/>
          </a:p>
          <a:p>
            <a:pPr>
              <a:lnSpc>
                <a:spcPct val="100000"/>
              </a:lnSpc>
              <a:spcBef>
                <a:spcPts val="1000"/>
              </a:spcBef>
              <a:buFont typeface="Arial" charset="0"/>
              <a:buChar char="•"/>
            </a:pPr>
            <a:r>
              <a:rPr lang="en-US" dirty="0" smtClean="0"/>
              <a:t>Chickahominy</a:t>
            </a:r>
          </a:p>
          <a:p>
            <a:pPr>
              <a:lnSpc>
                <a:spcPct val="100000"/>
              </a:lnSpc>
              <a:spcBef>
                <a:spcPts val="1000"/>
              </a:spcBef>
              <a:buFont typeface="Arial" charset="0"/>
              <a:buChar char="•"/>
            </a:pPr>
            <a:r>
              <a:rPr lang="en-US" dirty="0" smtClean="0"/>
              <a:t>Eastern Chickahominy</a:t>
            </a:r>
          </a:p>
          <a:p>
            <a:pPr>
              <a:lnSpc>
                <a:spcPct val="100000"/>
              </a:lnSpc>
              <a:spcBef>
                <a:spcPts val="1000"/>
              </a:spcBef>
              <a:buFont typeface="Arial" charset="0"/>
              <a:buChar char="•"/>
            </a:pPr>
            <a:r>
              <a:rPr lang="en-US" dirty="0" smtClean="0"/>
              <a:t>Mattaponi</a:t>
            </a:r>
          </a:p>
          <a:p>
            <a:pPr>
              <a:lnSpc>
                <a:spcPct val="100000"/>
              </a:lnSpc>
              <a:spcBef>
                <a:spcPts val="1000"/>
              </a:spcBef>
              <a:buFont typeface="Arial" charset="0"/>
              <a:buChar char="•"/>
            </a:pPr>
            <a:r>
              <a:rPr lang="en-US" dirty="0" err="1" smtClean="0"/>
              <a:t>Monocan</a:t>
            </a:r>
            <a:endParaRPr lang="en-US" dirty="0" smtClean="0"/>
          </a:p>
          <a:p>
            <a:pPr>
              <a:lnSpc>
                <a:spcPct val="100000"/>
              </a:lnSpc>
              <a:spcBef>
                <a:spcPts val="1000"/>
              </a:spcBef>
              <a:buFont typeface="Arial" charset="0"/>
              <a:buChar char="•"/>
            </a:pPr>
            <a:r>
              <a:rPr lang="en-US" dirty="0" smtClean="0"/>
              <a:t>Nansemond</a:t>
            </a:r>
          </a:p>
          <a:p>
            <a:pPr>
              <a:lnSpc>
                <a:spcPct val="100000"/>
              </a:lnSpc>
              <a:spcBef>
                <a:spcPts val="1000"/>
              </a:spcBef>
              <a:buFont typeface="Arial" charset="0"/>
              <a:buChar char="•"/>
            </a:pPr>
            <a:r>
              <a:rPr lang="en-US" dirty="0" smtClean="0"/>
              <a:t>Nottoway of Virginia</a:t>
            </a:r>
          </a:p>
          <a:p>
            <a:pPr>
              <a:lnSpc>
                <a:spcPct val="100000"/>
              </a:lnSpc>
              <a:spcBef>
                <a:spcPts val="1000"/>
              </a:spcBef>
              <a:buFont typeface="Arial" charset="0"/>
              <a:buChar char="•"/>
            </a:pPr>
            <a:r>
              <a:rPr lang="en-US" dirty="0" err="1" smtClean="0"/>
              <a:t>Pamunkey</a:t>
            </a:r>
            <a:endParaRPr lang="en-US" dirty="0" smtClean="0"/>
          </a:p>
          <a:p>
            <a:pPr>
              <a:lnSpc>
                <a:spcPct val="100000"/>
              </a:lnSpc>
              <a:spcBef>
                <a:spcPts val="1000"/>
              </a:spcBef>
              <a:buFont typeface="Arial" charset="0"/>
              <a:buChar char="•"/>
            </a:pPr>
            <a:r>
              <a:rPr lang="en-US" dirty="0" err="1" smtClean="0"/>
              <a:t>Patawomeck</a:t>
            </a:r>
            <a:endParaRPr lang="en-US" dirty="0" smtClean="0"/>
          </a:p>
          <a:p>
            <a:pPr>
              <a:lnSpc>
                <a:spcPct val="100000"/>
              </a:lnSpc>
              <a:spcBef>
                <a:spcPts val="1000"/>
              </a:spcBef>
              <a:buFont typeface="Arial" charset="0"/>
              <a:buChar char="•"/>
            </a:pPr>
            <a:r>
              <a:rPr lang="en-US" dirty="0" smtClean="0"/>
              <a:t>Rappahannock</a:t>
            </a:r>
          </a:p>
          <a:p>
            <a:pPr>
              <a:lnSpc>
                <a:spcPct val="100000"/>
              </a:lnSpc>
              <a:spcBef>
                <a:spcPts val="1000"/>
              </a:spcBef>
              <a:buFont typeface="Arial" charset="0"/>
              <a:buChar char="•"/>
            </a:pPr>
            <a:r>
              <a:rPr lang="en-US" dirty="0" smtClean="0"/>
              <a:t>Upper Mattaponi</a:t>
            </a:r>
            <a:endParaRPr lang="en-US" dirty="0"/>
          </a:p>
        </p:txBody>
      </p:sp>
      <p:sp>
        <p:nvSpPr>
          <p:cNvPr id="7" name="Text Placeholder 6"/>
          <p:cNvSpPr>
            <a:spLocks noGrp="1"/>
          </p:cNvSpPr>
          <p:nvPr>
            <p:ph type="body" sz="quarter" idx="11"/>
          </p:nvPr>
        </p:nvSpPr>
        <p:spPr>
          <a:xfrm>
            <a:off x="1061306" y="1188238"/>
            <a:ext cx="5255026" cy="1524142"/>
          </a:xfrm>
        </p:spPr>
        <p:txBody>
          <a:bodyPr/>
          <a:lstStyle/>
          <a:p>
            <a:pPr>
              <a:lnSpc>
                <a:spcPct val="100000"/>
              </a:lnSpc>
              <a:spcBef>
                <a:spcPts val="1000"/>
              </a:spcBef>
            </a:pPr>
            <a:r>
              <a:rPr lang="en-US" dirty="0" smtClean="0"/>
              <a:t>Virginia recognizes the following American Indian tribes:</a:t>
            </a:r>
          </a:p>
          <a:p>
            <a:pPr lvl="1"/>
            <a:endParaRPr lang="en-US" dirty="0" smtClean="0"/>
          </a:p>
          <a:p>
            <a:pPr lvl="0"/>
            <a:endParaRPr lang="en-US" dirty="0"/>
          </a:p>
        </p:txBody>
      </p:sp>
      <p:sp>
        <p:nvSpPr>
          <p:cNvPr id="5" name="Text Placeholder 4"/>
          <p:cNvSpPr>
            <a:spLocks noGrp="1"/>
          </p:cNvSpPr>
          <p:nvPr>
            <p:ph type="body" sz="quarter" idx="12"/>
          </p:nvPr>
        </p:nvSpPr>
        <p:spPr>
          <a:xfrm>
            <a:off x="301622" y="1070314"/>
            <a:ext cx="848428" cy="996950"/>
          </a:xfrm>
        </p:spPr>
        <p:txBody>
          <a:bodyPr/>
          <a:lstStyle/>
          <a:p>
            <a:r>
              <a:rPr lang="en-US" smtClean="0"/>
              <a:t>1c</a:t>
            </a:r>
            <a:endParaRPr lang="en-US" dirty="0"/>
          </a:p>
        </p:txBody>
      </p:sp>
      <p:sp>
        <p:nvSpPr>
          <p:cNvPr id="6" name="TextBox 5"/>
          <p:cNvSpPr txBox="1"/>
          <p:nvPr/>
        </p:nvSpPr>
        <p:spPr>
          <a:xfrm>
            <a:off x="5019437" y="8703967"/>
            <a:ext cx="3240911" cy="276999"/>
          </a:xfrm>
          <a:prstGeom prst="rect">
            <a:avLst/>
          </a:prstGeom>
          <a:noFill/>
        </p:spPr>
        <p:txBody>
          <a:bodyPr wrap="square" rtlCol="0">
            <a:spAutoFit/>
          </a:bodyPr>
          <a:lstStyle/>
          <a:p>
            <a:r>
              <a:rPr lang="en-US" sz="1200" dirty="0" smtClean="0"/>
              <a:t>ID | What If problem 1c</a:t>
            </a:r>
            <a:endParaRPr lang="en-US" sz="1200" dirty="0"/>
          </a:p>
        </p:txBody>
      </p:sp>
    </p:spTree>
    <p:extLst>
      <p:ext uri="{BB962C8B-B14F-4D97-AF65-F5344CB8AC3E}">
        <p14:creationId xmlns:p14="http://schemas.microsoft.com/office/powerpoint/2010/main" val="220464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0"/>
          </p:nvPr>
        </p:nvSpPr>
        <p:spPr>
          <a:xfrm>
            <a:off x="402261" y="3346357"/>
            <a:ext cx="5999799" cy="5764342"/>
          </a:xfrm>
        </p:spPr>
        <p:txBody>
          <a:bodyPr/>
          <a:lstStyle/>
          <a:p>
            <a:pPr>
              <a:lnSpc>
                <a:spcPct val="100000"/>
              </a:lnSpc>
              <a:spcBef>
                <a:spcPts val="1000"/>
              </a:spcBef>
            </a:pPr>
            <a:r>
              <a:rPr lang="en-US" dirty="0" smtClean="0"/>
              <a:t>Allow the voter to vote if the name on the ID is:</a:t>
            </a:r>
          </a:p>
          <a:p>
            <a:pPr lvl="1">
              <a:lnSpc>
                <a:spcPct val="100000"/>
              </a:lnSpc>
              <a:spcBef>
                <a:spcPts val="1000"/>
              </a:spcBef>
              <a:buFont typeface="Arial" charset="0"/>
              <a:buChar char="•"/>
            </a:pPr>
            <a:r>
              <a:rPr lang="en-US" dirty="0" smtClean="0"/>
              <a:t>Substantially similar to the name in the </a:t>
            </a:r>
            <a:r>
              <a:rPr lang="en-US" dirty="0" err="1" smtClean="0"/>
              <a:t>pollbook</a:t>
            </a:r>
            <a:r>
              <a:rPr lang="en-US" dirty="0" smtClean="0"/>
              <a:t>. </a:t>
            </a:r>
          </a:p>
          <a:p>
            <a:pPr lvl="1">
              <a:lnSpc>
                <a:spcPct val="100000"/>
              </a:lnSpc>
              <a:spcBef>
                <a:spcPts val="1000"/>
              </a:spcBef>
              <a:buFont typeface="Arial" charset="0"/>
              <a:buChar char="•"/>
            </a:pPr>
            <a:r>
              <a:rPr lang="en-US" dirty="0" smtClean="0"/>
              <a:t>Lists the maiden name instead of the middle name.</a:t>
            </a:r>
          </a:p>
          <a:p>
            <a:pPr marL="1095375" lvl="3" indent="53975">
              <a:lnSpc>
                <a:spcPct val="100000"/>
              </a:lnSpc>
              <a:spcBef>
                <a:spcPts val="1000"/>
              </a:spcBef>
              <a:buNone/>
            </a:pPr>
            <a:r>
              <a:rPr lang="en-US" dirty="0" smtClean="0"/>
              <a:t>If the name is different, go to problems 4 – 7.</a:t>
            </a:r>
          </a:p>
          <a:p>
            <a:pPr>
              <a:lnSpc>
                <a:spcPct val="100000"/>
              </a:lnSpc>
              <a:spcBef>
                <a:spcPts val="1000"/>
              </a:spcBef>
            </a:pPr>
            <a:r>
              <a:rPr lang="en-US" dirty="0" smtClean="0"/>
              <a:t>Repeat the voter’s name as they presented it so that party representatives can hear. </a:t>
            </a:r>
          </a:p>
          <a:p>
            <a:pPr>
              <a:lnSpc>
                <a:spcPct val="100000"/>
              </a:lnSpc>
              <a:spcBef>
                <a:spcPts val="1000"/>
              </a:spcBef>
            </a:pPr>
            <a:r>
              <a:rPr lang="en-US" dirty="0" smtClean="0"/>
              <a:t>Go to problem 2 to check voter’s address. </a:t>
            </a:r>
          </a:p>
          <a:p>
            <a:pPr lvl="1"/>
            <a:endParaRPr lang="en-US" dirty="0"/>
          </a:p>
        </p:txBody>
      </p:sp>
      <p:sp>
        <p:nvSpPr>
          <p:cNvPr id="3" name="Text Placeholder 2"/>
          <p:cNvSpPr>
            <a:spLocks noGrp="1"/>
          </p:cNvSpPr>
          <p:nvPr>
            <p:ph type="body" sz="quarter" idx="11"/>
          </p:nvPr>
        </p:nvSpPr>
        <p:spPr>
          <a:xfrm>
            <a:off x="1057276" y="1188238"/>
            <a:ext cx="5373360" cy="1524142"/>
          </a:xfrm>
        </p:spPr>
        <p:txBody>
          <a:bodyPr/>
          <a:lstStyle/>
          <a:p>
            <a:pPr>
              <a:lnSpc>
                <a:spcPct val="100000"/>
              </a:lnSpc>
              <a:spcBef>
                <a:spcPts val="1000"/>
              </a:spcBef>
            </a:pPr>
            <a:r>
              <a:rPr lang="en-US" dirty="0" smtClean="0"/>
              <a:t>Check whether the name on the ID matches the name in the </a:t>
            </a:r>
            <a:r>
              <a:rPr lang="en-US" dirty="0"/>
              <a:t>pollbook. </a:t>
            </a:r>
          </a:p>
        </p:txBody>
      </p:sp>
      <p:sp>
        <p:nvSpPr>
          <p:cNvPr id="8" name="Text Placeholder 7"/>
          <p:cNvSpPr>
            <a:spLocks noGrp="1"/>
          </p:cNvSpPr>
          <p:nvPr>
            <p:ph type="body" sz="quarter" idx="12"/>
          </p:nvPr>
        </p:nvSpPr>
        <p:spPr>
          <a:xfrm>
            <a:off x="287334" y="1070314"/>
            <a:ext cx="848428" cy="996950"/>
          </a:xfrm>
        </p:spPr>
        <p:txBody>
          <a:bodyPr/>
          <a:lstStyle/>
          <a:p>
            <a:r>
              <a:rPr lang="en-US" smtClean="0"/>
              <a:t>1d</a:t>
            </a:r>
            <a:endParaRPr lang="en-US" dirty="0"/>
          </a:p>
        </p:txBody>
      </p:sp>
      <p:sp>
        <p:nvSpPr>
          <p:cNvPr id="5" name="Text Placeholder 3"/>
          <p:cNvSpPr txBox="1">
            <a:spLocks/>
          </p:cNvSpPr>
          <p:nvPr/>
        </p:nvSpPr>
        <p:spPr>
          <a:xfrm>
            <a:off x="1540379" y="2169064"/>
            <a:ext cx="4994435" cy="1111461"/>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1000"/>
              </a:spcBef>
              <a:buNone/>
            </a:pPr>
            <a:r>
              <a:rPr lang="en-US" sz="1800" dirty="0" smtClean="0">
                <a:latin typeface="Calibri" charset="0"/>
                <a:ea typeface="Calibri" charset="0"/>
                <a:cs typeface="Calibri" charset="0"/>
              </a:rPr>
              <a:t>Voter can present their ID with their name and address, read it aloud, or write it down.</a:t>
            </a:r>
          </a:p>
          <a:p>
            <a:pPr marL="0" indent="0">
              <a:lnSpc>
                <a:spcPct val="100000"/>
              </a:lnSpc>
              <a:spcBef>
                <a:spcPts val="1000"/>
              </a:spcBef>
              <a:buNone/>
            </a:pPr>
            <a:r>
              <a:rPr lang="en-US" sz="1800" dirty="0" smtClean="0">
                <a:latin typeface="Calibri" charset="0"/>
                <a:ea typeface="Calibri" charset="0"/>
                <a:cs typeface="Calibri" charset="0"/>
              </a:rPr>
              <a:t>Do </a:t>
            </a:r>
            <a:r>
              <a:rPr lang="en-US" sz="1800" b="1" dirty="0" smtClean="0">
                <a:latin typeface="Calibri" charset="0"/>
                <a:ea typeface="Calibri" charset="0"/>
                <a:cs typeface="Calibri" charset="0"/>
              </a:rPr>
              <a:t>not </a:t>
            </a:r>
            <a:r>
              <a:rPr lang="en-US" sz="1800" dirty="0" smtClean="0">
                <a:latin typeface="Calibri" charset="0"/>
                <a:ea typeface="Calibri" charset="0"/>
                <a:cs typeface="Calibri" charset="0"/>
              </a:rPr>
              <a:t>record the type of ID shown by the voter.  </a:t>
            </a:r>
          </a:p>
        </p:txBody>
      </p:sp>
      <p:sp>
        <p:nvSpPr>
          <p:cNvPr id="16" name="Oval 15"/>
          <p:cNvSpPr/>
          <p:nvPr/>
        </p:nvSpPr>
        <p:spPr>
          <a:xfrm>
            <a:off x="1149239" y="2161715"/>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7" name="Oval 16"/>
          <p:cNvSpPr/>
          <p:nvPr/>
        </p:nvSpPr>
        <p:spPr>
          <a:xfrm>
            <a:off x="1149239" y="4583507"/>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8" name="Oval 17"/>
          <p:cNvSpPr/>
          <p:nvPr/>
        </p:nvSpPr>
        <p:spPr>
          <a:xfrm>
            <a:off x="1149239" y="2809897"/>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0" name="TextBox 9"/>
          <p:cNvSpPr txBox="1"/>
          <p:nvPr/>
        </p:nvSpPr>
        <p:spPr>
          <a:xfrm>
            <a:off x="5019437" y="8703967"/>
            <a:ext cx="3240911" cy="276999"/>
          </a:xfrm>
          <a:prstGeom prst="rect">
            <a:avLst/>
          </a:prstGeom>
          <a:noFill/>
        </p:spPr>
        <p:txBody>
          <a:bodyPr wrap="square" rtlCol="0">
            <a:spAutoFit/>
          </a:bodyPr>
          <a:lstStyle/>
          <a:p>
            <a:r>
              <a:rPr lang="en-US" sz="1200" dirty="0" smtClean="0"/>
              <a:t>ID | What If problem 1d</a:t>
            </a:r>
            <a:endParaRPr lang="en-US" sz="1200" dirty="0"/>
          </a:p>
        </p:txBody>
      </p:sp>
      <p:sp>
        <p:nvSpPr>
          <p:cNvPr id="2" name="TextBox 1"/>
          <p:cNvSpPr txBox="1"/>
          <p:nvPr/>
        </p:nvSpPr>
        <p:spPr>
          <a:xfrm>
            <a:off x="4635062" y="791549"/>
            <a:ext cx="1766998" cy="276999"/>
          </a:xfrm>
          <a:prstGeom prst="rect">
            <a:avLst/>
          </a:prstGeom>
          <a:noFill/>
        </p:spPr>
        <p:txBody>
          <a:bodyPr wrap="square" rtlCol="0">
            <a:spAutoFit/>
          </a:bodyPr>
          <a:lstStyle/>
          <a:p>
            <a:pPr algn="r"/>
            <a:r>
              <a:rPr lang="en-US" sz="1200" dirty="0" smtClean="0"/>
              <a:t>§ 24.2-643</a:t>
            </a:r>
            <a:endParaRPr lang="en-US" sz="1200" dirty="0"/>
          </a:p>
        </p:txBody>
      </p:sp>
    </p:spTree>
    <p:extLst>
      <p:ext uri="{BB962C8B-B14F-4D97-AF65-F5344CB8AC3E}">
        <p14:creationId xmlns:p14="http://schemas.microsoft.com/office/powerpoint/2010/main" val="13075525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02261" y="2703818"/>
            <a:ext cx="5999799" cy="5764342"/>
          </a:xfrm>
        </p:spPr>
        <p:txBody>
          <a:bodyPr/>
          <a:lstStyle/>
          <a:p>
            <a:pPr>
              <a:lnSpc>
                <a:spcPct val="100000"/>
              </a:lnSpc>
              <a:spcBef>
                <a:spcPts val="1000"/>
              </a:spcBef>
            </a:pPr>
            <a:r>
              <a:rPr lang="en-US" dirty="0" smtClean="0"/>
              <a:t>If the address the voter provides matches the address in the </a:t>
            </a:r>
            <a:r>
              <a:rPr lang="en-US" dirty="0" err="1" smtClean="0"/>
              <a:t>pollbook</a:t>
            </a:r>
            <a:r>
              <a:rPr lang="en-US" dirty="0" smtClean="0"/>
              <a:t>, read the voter’s name and address back to them so that party representatives nearby can hear. </a:t>
            </a:r>
          </a:p>
          <a:p>
            <a:pPr marL="1095375" lvl="3" indent="-66675">
              <a:lnSpc>
                <a:spcPct val="100000"/>
              </a:lnSpc>
              <a:spcBef>
                <a:spcPts val="1000"/>
              </a:spcBef>
              <a:buNone/>
            </a:pPr>
            <a:r>
              <a:rPr lang="en-US" dirty="0" smtClean="0"/>
              <a:t>	If the address the voter provides is different than the address in the poll book, go to problems 4 – 7 in the address/name change section.</a:t>
            </a:r>
          </a:p>
          <a:p>
            <a:pPr>
              <a:lnSpc>
                <a:spcPct val="100000"/>
              </a:lnSpc>
              <a:spcBef>
                <a:spcPts val="1000"/>
              </a:spcBef>
            </a:pPr>
            <a:r>
              <a:rPr lang="en-US" dirty="0" smtClean="0"/>
              <a:t>In </a:t>
            </a:r>
            <a:r>
              <a:rPr lang="en-US" dirty="0" err="1" smtClean="0"/>
              <a:t>pollbook</a:t>
            </a:r>
            <a:r>
              <a:rPr lang="en-US" dirty="0" smtClean="0"/>
              <a:t>, mark the next PBC number.</a:t>
            </a:r>
          </a:p>
          <a:p>
            <a:pPr marL="342900" lvl="1" indent="0">
              <a:lnSpc>
                <a:spcPct val="100000"/>
              </a:lnSpc>
              <a:spcBef>
                <a:spcPts val="1000"/>
              </a:spcBef>
              <a:buNone/>
            </a:pPr>
            <a:r>
              <a:rPr lang="en-US" dirty="0" smtClean="0"/>
              <a:t>OR</a:t>
            </a:r>
          </a:p>
          <a:p>
            <a:pPr marL="342900" lvl="1" indent="0">
              <a:lnSpc>
                <a:spcPct val="100000"/>
              </a:lnSpc>
              <a:spcBef>
                <a:spcPts val="1000"/>
              </a:spcBef>
              <a:buNone/>
            </a:pPr>
            <a:r>
              <a:rPr lang="en-US" dirty="0" smtClean="0"/>
              <a:t>In EPB, check in the voter.</a:t>
            </a:r>
          </a:p>
          <a:p>
            <a:pPr>
              <a:lnSpc>
                <a:spcPct val="100000"/>
              </a:lnSpc>
              <a:spcBef>
                <a:spcPts val="1000"/>
              </a:spcBef>
            </a:pPr>
            <a:r>
              <a:rPr lang="en-US" dirty="0" smtClean="0"/>
              <a:t>Let the voter cast as normal. </a:t>
            </a:r>
          </a:p>
          <a:p>
            <a:endParaRPr lang="en-US" dirty="0"/>
          </a:p>
        </p:txBody>
      </p:sp>
      <p:sp>
        <p:nvSpPr>
          <p:cNvPr id="16" name="Text Placeholder 15"/>
          <p:cNvSpPr>
            <a:spLocks noGrp="1"/>
          </p:cNvSpPr>
          <p:nvPr>
            <p:ph type="body" sz="quarter" idx="11"/>
          </p:nvPr>
        </p:nvSpPr>
        <p:spPr>
          <a:xfrm>
            <a:off x="1062878" y="1231102"/>
            <a:ext cx="5267742" cy="1524142"/>
          </a:xfrm>
        </p:spPr>
        <p:txBody>
          <a:bodyPr/>
          <a:lstStyle/>
          <a:p>
            <a:r>
              <a:rPr lang="en-US" dirty="0" smtClean="0"/>
              <a:t>Compare the address the voter provides to the address in the </a:t>
            </a:r>
            <a:r>
              <a:rPr lang="en-US" dirty="0" err="1" smtClean="0"/>
              <a:t>pollbook</a:t>
            </a:r>
            <a:r>
              <a:rPr lang="en-US" dirty="0" smtClean="0"/>
              <a:t>.</a:t>
            </a:r>
            <a:endParaRPr lang="en-US" dirty="0"/>
          </a:p>
        </p:txBody>
      </p:sp>
      <p:sp>
        <p:nvSpPr>
          <p:cNvPr id="7" name="Text Placeholder 6"/>
          <p:cNvSpPr>
            <a:spLocks noGrp="1"/>
          </p:cNvSpPr>
          <p:nvPr>
            <p:ph type="body" sz="quarter" idx="12"/>
          </p:nvPr>
        </p:nvSpPr>
        <p:spPr>
          <a:xfrm>
            <a:off x="287334" y="1113178"/>
            <a:ext cx="848428" cy="996950"/>
          </a:xfrm>
        </p:spPr>
        <p:txBody>
          <a:bodyPr/>
          <a:lstStyle/>
          <a:p>
            <a:r>
              <a:rPr lang="en-US" dirty="0" smtClean="0"/>
              <a:t>1e</a:t>
            </a:r>
            <a:endParaRPr lang="en-US" dirty="0"/>
          </a:p>
        </p:txBody>
      </p:sp>
      <p:sp>
        <p:nvSpPr>
          <p:cNvPr id="8" name="Text Placeholder 3"/>
          <p:cNvSpPr txBox="1">
            <a:spLocks/>
          </p:cNvSpPr>
          <p:nvPr/>
        </p:nvSpPr>
        <p:spPr>
          <a:xfrm>
            <a:off x="1535970" y="2152992"/>
            <a:ext cx="4725934"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buNone/>
            </a:pPr>
            <a:r>
              <a:rPr lang="en-US" sz="1800" dirty="0" smtClean="0">
                <a:latin typeface="Calibri" charset="0"/>
                <a:ea typeface="Calibri" charset="0"/>
                <a:cs typeface="Calibri" charset="0"/>
              </a:rPr>
              <a:t>Do </a:t>
            </a:r>
            <a:r>
              <a:rPr lang="en-US" sz="1800" b="1" dirty="0" smtClean="0">
                <a:latin typeface="Calibri" charset="0"/>
                <a:ea typeface="Calibri" charset="0"/>
                <a:cs typeface="Calibri" charset="0"/>
              </a:rPr>
              <a:t>not </a:t>
            </a:r>
            <a:r>
              <a:rPr lang="en-US" sz="1800" dirty="0" smtClean="0">
                <a:latin typeface="Calibri" charset="0"/>
                <a:ea typeface="Calibri" charset="0"/>
                <a:cs typeface="Calibri" charset="0"/>
              </a:rPr>
              <a:t>record the type of ID shown by the voter.  </a:t>
            </a:r>
          </a:p>
        </p:txBody>
      </p:sp>
      <p:sp>
        <p:nvSpPr>
          <p:cNvPr id="17" name="Text Placeholder 3"/>
          <p:cNvSpPr txBox="1">
            <a:spLocks/>
          </p:cNvSpPr>
          <p:nvPr/>
        </p:nvSpPr>
        <p:spPr>
          <a:xfrm>
            <a:off x="1134318" y="2700083"/>
            <a:ext cx="4597400" cy="534752"/>
          </a:xfrm>
          <a:prstGeom prst="rect">
            <a:avLst/>
          </a:prstGeom>
        </p:spPr>
        <p:txBody>
          <a:bodyPr vert="horz" lIns="91440" tIns="45720" rIns="91440" bIns="45720" rtlCol="0">
            <a:noAutofit/>
          </a:bodyPr>
          <a:lstStyle>
            <a:lvl1pPr marL="342900" indent="-342900" algn="l" defTabSz="685800" rtl="0" eaLnBrk="1" latinLnBrk="0" hangingPunct="1">
              <a:lnSpc>
                <a:spcPct val="90000"/>
              </a:lnSpc>
              <a:spcBef>
                <a:spcPts val="750"/>
              </a:spcBef>
              <a:buFont typeface="+mj-lt"/>
              <a:buAutoNum type="arabicPeriod"/>
              <a:defRPr sz="2800" kern="1200">
                <a:solidFill>
                  <a:schemeClr val="tx1"/>
                </a:solidFill>
                <a:latin typeface="Open Sans" charset="0"/>
                <a:ea typeface="Open Sans" charset="0"/>
                <a:cs typeface="Open Sans" charset="0"/>
              </a:defRPr>
            </a:lvl1pPr>
            <a:lvl2pPr marL="6858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2pPr>
            <a:lvl3pPr marL="10287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3pPr>
            <a:lvl4pPr marL="13716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4pPr>
            <a:lvl5pPr marL="1714500" indent="-342900" algn="l" defTabSz="685800" rtl="0" eaLnBrk="1" latinLnBrk="0" hangingPunct="1">
              <a:lnSpc>
                <a:spcPct val="90000"/>
              </a:lnSpc>
              <a:spcBef>
                <a:spcPts val="375"/>
              </a:spcBef>
              <a:buFont typeface="+mj-lt"/>
              <a:buAutoNum type="arabicPeriod"/>
              <a:defRPr sz="2800" kern="1200">
                <a:solidFill>
                  <a:schemeClr val="tx1"/>
                </a:solidFill>
                <a:latin typeface="Open Sans" charset="0"/>
                <a:ea typeface="Open Sans" charset="0"/>
                <a:cs typeface="Open Sans"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endParaRPr lang="en-US" sz="1800" dirty="0">
              <a:latin typeface="Calibri" charset="0"/>
              <a:ea typeface="Calibri" charset="0"/>
              <a:cs typeface="Calibri" charset="0"/>
            </a:endParaRPr>
          </a:p>
        </p:txBody>
      </p:sp>
      <p:sp>
        <p:nvSpPr>
          <p:cNvPr id="18" name="Oval 17"/>
          <p:cNvSpPr/>
          <p:nvPr/>
        </p:nvSpPr>
        <p:spPr>
          <a:xfrm>
            <a:off x="1147034" y="2161244"/>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20" name="Oval 19"/>
          <p:cNvSpPr/>
          <p:nvPr/>
        </p:nvSpPr>
        <p:spPr>
          <a:xfrm>
            <a:off x="1147034" y="3664675"/>
            <a:ext cx="376220" cy="376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a:t>
            </a:r>
            <a:endParaRPr lang="en-US" sz="3200" dirty="0"/>
          </a:p>
        </p:txBody>
      </p:sp>
      <p:sp>
        <p:nvSpPr>
          <p:cNvPr id="10" name="TextBox 9"/>
          <p:cNvSpPr txBox="1"/>
          <p:nvPr/>
        </p:nvSpPr>
        <p:spPr>
          <a:xfrm>
            <a:off x="5019437" y="8703967"/>
            <a:ext cx="3240911" cy="276999"/>
          </a:xfrm>
          <a:prstGeom prst="rect">
            <a:avLst/>
          </a:prstGeom>
          <a:noFill/>
        </p:spPr>
        <p:txBody>
          <a:bodyPr wrap="square" rtlCol="0">
            <a:spAutoFit/>
          </a:bodyPr>
          <a:lstStyle/>
          <a:p>
            <a:r>
              <a:rPr lang="en-US" sz="1200" dirty="0" smtClean="0"/>
              <a:t>ID | What If problem 1e</a:t>
            </a:r>
            <a:endParaRPr lang="en-US" sz="1200" dirty="0"/>
          </a:p>
        </p:txBody>
      </p:sp>
      <p:sp>
        <p:nvSpPr>
          <p:cNvPr id="12" name="TextBox 11"/>
          <p:cNvSpPr txBox="1"/>
          <p:nvPr/>
        </p:nvSpPr>
        <p:spPr>
          <a:xfrm>
            <a:off x="4635062" y="791549"/>
            <a:ext cx="1766998" cy="276999"/>
          </a:xfrm>
          <a:prstGeom prst="rect">
            <a:avLst/>
          </a:prstGeom>
          <a:noFill/>
        </p:spPr>
        <p:txBody>
          <a:bodyPr wrap="square" rtlCol="0">
            <a:spAutoFit/>
          </a:bodyPr>
          <a:lstStyle/>
          <a:p>
            <a:pPr algn="r"/>
            <a:r>
              <a:rPr lang="en-US" sz="1200" dirty="0"/>
              <a:t>§ 24.2-643(C)</a:t>
            </a:r>
          </a:p>
        </p:txBody>
      </p:sp>
    </p:spTree>
    <p:extLst>
      <p:ext uri="{BB962C8B-B14F-4D97-AF65-F5344CB8AC3E}">
        <p14:creationId xmlns:p14="http://schemas.microsoft.com/office/powerpoint/2010/main" val="14415199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9268</TotalTime>
  <Words>4832</Words>
  <Application>Microsoft Office PowerPoint</Application>
  <PresentationFormat>Letter Paper (8.5x11 in)</PresentationFormat>
  <Paragraphs>679</Paragraphs>
  <Slides>48</Slides>
  <Notes>26</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48</vt:i4>
      </vt:variant>
    </vt:vector>
  </HeadingPairs>
  <TitlesOfParts>
    <vt:vector size="54" baseType="lpstr">
      <vt:lpstr>Arial</vt:lpstr>
      <vt:lpstr>Calibri</vt:lpstr>
      <vt:lpstr>Calibri Light</vt:lpstr>
      <vt:lpstr>Courier New</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VITA Program</cp:lastModifiedBy>
  <cp:revision>965</cp:revision>
  <cp:lastPrinted>2018-10-08T14:13:44Z</cp:lastPrinted>
  <dcterms:created xsi:type="dcterms:W3CDTF">2017-10-25T16:02:46Z</dcterms:created>
  <dcterms:modified xsi:type="dcterms:W3CDTF">2019-09-20T19:52:13Z</dcterms:modified>
</cp:coreProperties>
</file>